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5"/>
  </p:notesMasterIdLst>
  <p:sldIdLst>
    <p:sldId id="256" r:id="rId3"/>
    <p:sldId id="429" r:id="rId4"/>
    <p:sldId id="742" r:id="rId5"/>
    <p:sldId id="759" r:id="rId6"/>
    <p:sldId id="763" r:id="rId7"/>
    <p:sldId id="744" r:id="rId8"/>
    <p:sldId id="758" r:id="rId9"/>
    <p:sldId id="797" r:id="rId10"/>
    <p:sldId id="798" r:id="rId11"/>
    <p:sldId id="745" r:id="rId12"/>
    <p:sldId id="761" r:id="rId13"/>
    <p:sldId id="762" r:id="rId14"/>
    <p:sldId id="752" r:id="rId15"/>
    <p:sldId id="751" r:id="rId16"/>
    <p:sldId id="803" r:id="rId17"/>
    <p:sldId id="786" r:id="rId18"/>
    <p:sldId id="809" r:id="rId19"/>
    <p:sldId id="810" r:id="rId20"/>
    <p:sldId id="787" r:id="rId21"/>
    <p:sldId id="801" r:id="rId22"/>
    <p:sldId id="802" r:id="rId23"/>
    <p:sldId id="788" r:id="rId24"/>
    <p:sldId id="789" r:id="rId25"/>
    <p:sldId id="808" r:id="rId26"/>
    <p:sldId id="800" r:id="rId27"/>
    <p:sldId id="805" r:id="rId28"/>
    <p:sldId id="806" r:id="rId29"/>
    <p:sldId id="807" r:id="rId30"/>
    <p:sldId id="784" r:id="rId31"/>
    <p:sldId id="785" r:id="rId32"/>
    <p:sldId id="799" r:id="rId33"/>
    <p:sldId id="749" r:id="rId34"/>
    <p:sldId id="765" r:id="rId35"/>
    <p:sldId id="766" r:id="rId36"/>
    <p:sldId id="804" r:id="rId37"/>
    <p:sldId id="476" r:id="rId38"/>
    <p:sldId id="750" r:id="rId39"/>
    <p:sldId id="830" r:id="rId40"/>
    <p:sldId id="828" r:id="rId41"/>
    <p:sldId id="783" r:id="rId42"/>
    <p:sldId id="829" r:id="rId43"/>
    <p:sldId id="791" r:id="rId44"/>
    <p:sldId id="831" r:id="rId45"/>
    <p:sldId id="819" r:id="rId46"/>
    <p:sldId id="820" r:id="rId47"/>
    <p:sldId id="821" r:id="rId48"/>
    <p:sldId id="818" r:id="rId49"/>
    <p:sldId id="771" r:id="rId50"/>
    <p:sldId id="833" r:id="rId51"/>
    <p:sldId id="832" r:id="rId52"/>
    <p:sldId id="772" r:id="rId53"/>
    <p:sldId id="773" r:id="rId54"/>
    <p:sldId id="774" r:id="rId55"/>
    <p:sldId id="775" r:id="rId56"/>
    <p:sldId id="796" r:id="rId57"/>
    <p:sldId id="834" r:id="rId58"/>
    <p:sldId id="778" r:id="rId59"/>
    <p:sldId id="838" r:id="rId60"/>
    <p:sldId id="795" r:id="rId61"/>
    <p:sldId id="839" r:id="rId62"/>
    <p:sldId id="794" r:id="rId63"/>
    <p:sldId id="835" r:id="rId64"/>
    <p:sldId id="780" r:id="rId65"/>
    <p:sldId id="782" r:id="rId66"/>
    <p:sldId id="781" r:id="rId67"/>
    <p:sldId id="441" r:id="rId68"/>
    <p:sldId id="843" r:id="rId69"/>
    <p:sldId id="842" r:id="rId70"/>
    <p:sldId id="824" r:id="rId71"/>
    <p:sldId id="442" r:id="rId72"/>
    <p:sldId id="444" r:id="rId73"/>
    <p:sldId id="827" r:id="rId74"/>
    <p:sldId id="440" r:id="rId75"/>
    <p:sldId id="840" r:id="rId76"/>
    <p:sldId id="841" r:id="rId77"/>
    <p:sldId id="445" r:id="rId78"/>
    <p:sldId id="844" r:id="rId79"/>
    <p:sldId id="813" r:id="rId80"/>
    <p:sldId id="814" r:id="rId81"/>
    <p:sldId id="815" r:id="rId82"/>
    <p:sldId id="418" r:id="rId83"/>
    <p:sldId id="845" r:id="rId84"/>
    <p:sldId id="847" r:id="rId85"/>
    <p:sldId id="848" r:id="rId86"/>
    <p:sldId id="851" r:id="rId87"/>
    <p:sldId id="852" r:id="rId88"/>
    <p:sldId id="849" r:id="rId89"/>
    <p:sldId id="850" r:id="rId90"/>
    <p:sldId id="812" r:id="rId91"/>
    <p:sldId id="855" r:id="rId92"/>
    <p:sldId id="767" r:id="rId93"/>
    <p:sldId id="483" r:id="rId94"/>
    <p:sldId id="854" r:id="rId95"/>
    <p:sldId id="482" r:id="rId96"/>
    <p:sldId id="811" r:id="rId97"/>
    <p:sldId id="856" r:id="rId98"/>
    <p:sldId id="857" r:id="rId99"/>
    <p:sldId id="816" r:id="rId100"/>
    <p:sldId id="858" r:id="rId101"/>
    <p:sldId id="481" r:id="rId102"/>
    <p:sldId id="531" r:id="rId103"/>
    <p:sldId id="859" r:id="rId104"/>
    <p:sldId id="484" r:id="rId105"/>
    <p:sldId id="861" r:id="rId106"/>
    <p:sldId id="573" r:id="rId107"/>
    <p:sldId id="860" r:id="rId108"/>
    <p:sldId id="576" r:id="rId109"/>
    <p:sldId id="865" r:id="rId110"/>
    <p:sldId id="863" r:id="rId111"/>
    <p:sldId id="864" r:id="rId112"/>
    <p:sldId id="868" r:id="rId113"/>
    <p:sldId id="867" r:id="rId114"/>
    <p:sldId id="866" r:id="rId115"/>
    <p:sldId id="862" r:id="rId116"/>
    <p:sldId id="738" r:id="rId117"/>
    <p:sldId id="737" r:id="rId118"/>
    <p:sldId id="740" r:id="rId119"/>
    <p:sldId id="567" r:id="rId120"/>
    <p:sldId id="581" r:id="rId121"/>
    <p:sldId id="870" r:id="rId122"/>
    <p:sldId id="875" r:id="rId123"/>
    <p:sldId id="871" r:id="rId124"/>
    <p:sldId id="872" r:id="rId125"/>
    <p:sldId id="873" r:id="rId126"/>
    <p:sldId id="584" r:id="rId127"/>
    <p:sldId id="582" r:id="rId128"/>
    <p:sldId id="587" r:id="rId129"/>
    <p:sldId id="586" r:id="rId130"/>
    <p:sldId id="874" r:id="rId131"/>
    <p:sldId id="572" r:id="rId132"/>
    <p:sldId id="589" r:id="rId133"/>
    <p:sldId id="590"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206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657FDF-7775-4159-BE07-A9F810250A5F}" type="datetimeFigureOut">
              <a:rPr lang="zh-CN" altLang="en-US" smtClean="0"/>
              <a:t>2024/7/17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2E67F-4EBD-40D8-88D8-975BA4E6E2CB}" type="slidenum">
              <a:rPr lang="zh-CN" altLang="en-US" smtClean="0"/>
              <a:t>‹#›</a:t>
            </a:fld>
            <a:endParaRPr lang="zh-CN" altLang="en-US"/>
          </a:p>
        </p:txBody>
      </p:sp>
    </p:spTree>
    <p:extLst>
      <p:ext uri="{BB962C8B-B14F-4D97-AF65-F5344CB8AC3E}">
        <p14:creationId xmlns:p14="http://schemas.microsoft.com/office/powerpoint/2010/main" val="260959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4142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884490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264498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500451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016484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72321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55275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714475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93697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011192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473054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3665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96840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650609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827155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77456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841417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359123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920820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074284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750744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576220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0705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561444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380879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924395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193909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61365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83687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351367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211146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513065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955548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8881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26140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076630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53787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46720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447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5387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71239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8499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527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76889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74579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49690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01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66228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0825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91553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01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41156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353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637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63488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25418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11343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78134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96189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9633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8795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08593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79273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46296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为何分子是</a:t>
            </a:r>
            <a:r>
              <a:rPr lang="en-US" altLang="zh-CN" dirty="0"/>
              <a:t>2</a:t>
            </a:r>
            <a:r>
              <a:rPr lang="zh-CN" altLang="en-US" dirty="0"/>
              <a:t>而不是</a:t>
            </a:r>
            <a:r>
              <a:rPr lang="en-US" altLang="zh-CN" dirty="0"/>
              <a:t>1</a:t>
            </a:r>
            <a:r>
              <a:rPr lang="zh-CN" altLang="en-US" dirty="0"/>
              <a:t>？主要考虑到使用</a:t>
            </a:r>
            <a:r>
              <a:rPr lang="en-US" altLang="zh-CN" dirty="0" err="1"/>
              <a:t>ReLU</a:t>
            </a:r>
            <a:r>
              <a:rPr lang="zh-CN" altLang="en-US" dirty="0"/>
              <a:t>激活函数时，负值的导数为</a:t>
            </a:r>
            <a:r>
              <a:rPr lang="en-US" altLang="zh-CN" dirty="0"/>
              <a:t>0</a:t>
            </a:r>
            <a:r>
              <a:rPr lang="zh-CN" altLang="en-US" dirty="0"/>
              <a:t>，为扩大对应初始值的</a:t>
            </a:r>
            <a:r>
              <a:rPr lang="zh-CN" altLang="en-US"/>
              <a:t>广度。</a:t>
            </a: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4498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2131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0939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3812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47525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89694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94862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07799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50964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4254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7557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0227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19306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38792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33023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84718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41984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66876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51135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888692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30369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93580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9463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59874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94467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91388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569591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83629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98439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393878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4396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8683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40330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989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464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417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215331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15079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06350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617191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63455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50232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81147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629493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3134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7245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76215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39533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1470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40991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2679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91323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768509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612122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24405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1484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861058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4137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128098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201410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713516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56564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048165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609413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80385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306760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712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34721-1732-D6EA-9458-44A633DD006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AD39DF-ECB6-93AA-34EB-8E108C61C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A4689FF-7939-E761-4E72-F350BA853F39}"/>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FE4C7CDB-DE07-04B3-CAA0-76C0F628CE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79AB7C-87A8-49AB-5050-C0E19C74C475}"/>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282489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3A0A9-39F2-0DD2-76F8-BC148414FE6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006B4B-670F-A5C4-299A-2B82F7B269A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7952A7-FB88-2E34-7613-65EA4BA75018}"/>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94BDC398-C891-F5A9-6902-0130A1AC49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DAABDC-FDC3-4CB9-4C01-9E5AB2935AFC}"/>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13622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6D2D8CE-61D7-11A9-2243-5A58B7A711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636D43B-BD45-F0A7-EA21-6FFE4A32451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A30839-036F-419E-68B4-F7ED92F30DF8}"/>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7A653D4D-D6E2-7D41-B0ED-62A69269E6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30C0FB-740B-5D7E-072B-EC9A5C31E745}"/>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4041736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3AC5-107D-2354-2989-1B6C384039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0E3318-E8A2-88B2-D49D-8C16B315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2BCF2C-E4A3-0567-1C58-9AD14D68CDD7}"/>
              </a:ext>
            </a:extLst>
          </p:cNvPr>
          <p:cNvSpPr>
            <a:spLocks noGrp="1"/>
          </p:cNvSpPr>
          <p:nvPr>
            <p:ph type="dt" sz="half" idx="10"/>
          </p:nvPr>
        </p:nvSpPr>
        <p:spPr/>
        <p:txBody>
          <a:bodyPr/>
          <a:lstStyle/>
          <a:p>
            <a:pPr>
              <a:defRPr/>
            </a:pPr>
            <a:fld id="{B5D2AA59-78FD-4470-8E5D-5B0066486475}" type="datetime1">
              <a:rPr lang="zh-CN" altLang="en-US" smtClean="0"/>
              <a:pPr>
                <a:defRPr/>
              </a:pPr>
              <a:t>2024/7/17</a:t>
            </a:fld>
            <a:endParaRPr lang="zh-CN" altLang="en-US"/>
          </a:p>
        </p:txBody>
      </p:sp>
      <p:sp>
        <p:nvSpPr>
          <p:cNvPr id="5" name="页脚占位符 4">
            <a:extLst>
              <a:ext uri="{FF2B5EF4-FFF2-40B4-BE49-F238E27FC236}">
                <a16:creationId xmlns:a16="http://schemas.microsoft.com/office/drawing/2014/main" id="{8DA05F84-349F-5285-F901-BD2044F9DED0}"/>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246CEEB4-E9C0-526F-A003-D2617453461C}"/>
              </a:ext>
            </a:extLst>
          </p:cNvPr>
          <p:cNvSpPr>
            <a:spLocks noGrp="1"/>
          </p:cNvSpPr>
          <p:nvPr>
            <p:ph type="sldNum" sz="quarter" idx="12"/>
          </p:nvPr>
        </p:nvSpPr>
        <p:spPr/>
        <p:txBody>
          <a:bodyPr/>
          <a:lstStyle/>
          <a:p>
            <a:pPr>
              <a:defRPr/>
            </a:pPr>
            <a:fld id="{67121F33-538D-4728-990C-A8B714BBA0BA}" type="slidenum">
              <a:rPr lang="zh-CN" altLang="en-US" smtClean="0"/>
              <a:pPr>
                <a:defRPr/>
              </a:pPr>
              <a:t>‹#›</a:t>
            </a:fld>
            <a:endParaRPr lang="zh-CN" altLang="en-US"/>
          </a:p>
        </p:txBody>
      </p:sp>
    </p:spTree>
    <p:extLst>
      <p:ext uri="{BB962C8B-B14F-4D97-AF65-F5344CB8AC3E}">
        <p14:creationId xmlns:p14="http://schemas.microsoft.com/office/powerpoint/2010/main" val="75624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BAFA0-7153-7C33-C6F7-ABBF38A3F4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267DD8-BF53-E243-F4ED-EBD22CD632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23DC70-9B52-139E-4059-9D0875AA8DBD}"/>
              </a:ext>
            </a:extLst>
          </p:cNvPr>
          <p:cNvSpPr>
            <a:spLocks noGrp="1"/>
          </p:cNvSpPr>
          <p:nvPr>
            <p:ph type="dt" sz="half" idx="10"/>
          </p:nvPr>
        </p:nvSpPr>
        <p:spPr/>
        <p:txBody>
          <a:bodyPr/>
          <a:lstStyle/>
          <a:p>
            <a:pPr>
              <a:defRPr/>
            </a:pPr>
            <a:fld id="{CCA1FE07-31FF-4706-B08C-65D202C3B8C8}" type="datetime1">
              <a:rPr lang="zh-CN" altLang="en-US" smtClean="0"/>
              <a:pPr>
                <a:defRPr/>
              </a:pPr>
              <a:t>2024/7/17</a:t>
            </a:fld>
            <a:endParaRPr lang="zh-CN" altLang="en-US"/>
          </a:p>
        </p:txBody>
      </p:sp>
      <p:sp>
        <p:nvSpPr>
          <p:cNvPr id="5" name="页脚占位符 4">
            <a:extLst>
              <a:ext uri="{FF2B5EF4-FFF2-40B4-BE49-F238E27FC236}">
                <a16:creationId xmlns:a16="http://schemas.microsoft.com/office/drawing/2014/main" id="{48C70A88-CACC-33FD-1BFA-3191EAF9E108}"/>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8255F1FA-1723-F18D-B27D-A81F39EA2A51}"/>
              </a:ext>
            </a:extLst>
          </p:cNvPr>
          <p:cNvSpPr>
            <a:spLocks noGrp="1"/>
          </p:cNvSpPr>
          <p:nvPr>
            <p:ph type="sldNum" sz="quarter" idx="12"/>
          </p:nvPr>
        </p:nvSpPr>
        <p:spPr/>
        <p:txBody>
          <a:bodyPr/>
          <a:lstStyle/>
          <a:p>
            <a:pPr>
              <a:defRPr/>
            </a:pPr>
            <a:fld id="{B8AF227A-728E-467B-B6A0-2EA9DEA121BD}" type="slidenum">
              <a:rPr lang="zh-CN" altLang="en-US" smtClean="0"/>
              <a:pPr>
                <a:defRPr/>
              </a:pPr>
              <a:t>‹#›</a:t>
            </a:fld>
            <a:endParaRPr lang="zh-CN" altLang="en-US"/>
          </a:p>
        </p:txBody>
      </p:sp>
    </p:spTree>
    <p:extLst>
      <p:ext uri="{BB962C8B-B14F-4D97-AF65-F5344CB8AC3E}">
        <p14:creationId xmlns:p14="http://schemas.microsoft.com/office/powerpoint/2010/main" val="29933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1FCA5-DF76-F12E-D6F1-57774793AE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CD4B7-3E08-A65D-60C3-F4407F12F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B64B7A-C18A-E184-A102-B9048659D333}"/>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5" name="页脚占位符 4">
            <a:extLst>
              <a:ext uri="{FF2B5EF4-FFF2-40B4-BE49-F238E27FC236}">
                <a16:creationId xmlns:a16="http://schemas.microsoft.com/office/drawing/2014/main" id="{85CB4B4D-5959-5777-C2A6-411957834890}"/>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235111E8-028E-3B74-4BEB-EB1723B7021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33170841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4CBDB-1EFA-4D3E-D665-9ECC9F90C6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0F30D3-5808-FBA6-333B-A326A6A901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71BDFA-CAFC-C93A-5F3E-DDF1249285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B72D8F1-90E2-FB97-0BBB-2E3FA82D4341}"/>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6" name="页脚占位符 5">
            <a:extLst>
              <a:ext uri="{FF2B5EF4-FFF2-40B4-BE49-F238E27FC236}">
                <a16:creationId xmlns:a16="http://schemas.microsoft.com/office/drawing/2014/main" id="{A7085B57-F3EB-044C-621E-38CA60B1C8FC}"/>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250C5F7C-D8CF-F0A1-6D84-FE8DB68C2B1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78041729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015C3-D140-38D4-6850-80373C9F5FB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4F5AE3-7810-DB9F-F743-BF1B1C12E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547942-7893-69B7-D7CC-9BF9297AA9C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FE8CC58-989C-33A4-9B6C-D8FB5B7B56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376553-103E-5B58-2D08-0DF16329E4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D653CF-7ADC-7F97-0E56-5C2533A5A37C}"/>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8" name="页脚占位符 7">
            <a:extLst>
              <a:ext uri="{FF2B5EF4-FFF2-40B4-BE49-F238E27FC236}">
                <a16:creationId xmlns:a16="http://schemas.microsoft.com/office/drawing/2014/main" id="{39D0F054-D817-5A04-E467-D6D36C0B90D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9" name="灯片编号占位符 8">
            <a:extLst>
              <a:ext uri="{FF2B5EF4-FFF2-40B4-BE49-F238E27FC236}">
                <a16:creationId xmlns:a16="http://schemas.microsoft.com/office/drawing/2014/main" id="{EED4DDCC-5E30-C7BE-B21C-B2253ECD88A5}"/>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24818148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E455B-8A8D-7AE9-FE92-426BA56D07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AA99B3-3001-E0B3-1C9C-6ED5BB1DD075}"/>
              </a:ext>
            </a:extLst>
          </p:cNvPr>
          <p:cNvSpPr>
            <a:spLocks noGrp="1"/>
          </p:cNvSpPr>
          <p:nvPr>
            <p:ph type="dt" sz="half" idx="10"/>
          </p:nvPr>
        </p:nvSpPr>
        <p:spPr/>
        <p:txBody>
          <a:bodyPr/>
          <a:lstStyle/>
          <a:p>
            <a:pPr>
              <a:defRPr/>
            </a:pPr>
            <a:fld id="{443205CE-96BE-45E2-B895-DA677AB619E6}" type="datetime1">
              <a:rPr lang="zh-CN" altLang="en-US" smtClean="0"/>
              <a:pPr>
                <a:defRPr/>
              </a:pPr>
              <a:t>2024/7/17</a:t>
            </a:fld>
            <a:endParaRPr lang="zh-CN" altLang="en-US"/>
          </a:p>
        </p:txBody>
      </p:sp>
      <p:sp>
        <p:nvSpPr>
          <p:cNvPr id="4" name="页脚占位符 3">
            <a:extLst>
              <a:ext uri="{FF2B5EF4-FFF2-40B4-BE49-F238E27FC236}">
                <a16:creationId xmlns:a16="http://schemas.microsoft.com/office/drawing/2014/main" id="{3FB0C7D7-75CE-437E-0F5D-102D782A1503}"/>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5" name="灯片编号占位符 4">
            <a:extLst>
              <a:ext uri="{FF2B5EF4-FFF2-40B4-BE49-F238E27FC236}">
                <a16:creationId xmlns:a16="http://schemas.microsoft.com/office/drawing/2014/main" id="{D278B8F2-FE75-02E0-5BCE-33F680B48ECD}"/>
              </a:ext>
            </a:extLst>
          </p:cNvPr>
          <p:cNvSpPr>
            <a:spLocks noGrp="1"/>
          </p:cNvSpPr>
          <p:nvPr>
            <p:ph type="sldNum" sz="quarter" idx="12"/>
          </p:nvPr>
        </p:nvSpPr>
        <p:spPr/>
        <p:txBody>
          <a:bodyPr/>
          <a:lstStyle/>
          <a:p>
            <a:pPr>
              <a:defRPr/>
            </a:pPr>
            <a:fld id="{2E156C29-633D-438A-8789-810AB06DB713}" type="slidenum">
              <a:rPr lang="zh-CN" altLang="en-US" smtClean="0"/>
              <a:pPr>
                <a:defRPr/>
              </a:pPr>
              <a:t>‹#›</a:t>
            </a:fld>
            <a:endParaRPr lang="zh-CN" altLang="en-US"/>
          </a:p>
        </p:txBody>
      </p:sp>
    </p:spTree>
    <p:extLst>
      <p:ext uri="{BB962C8B-B14F-4D97-AF65-F5344CB8AC3E}">
        <p14:creationId xmlns:p14="http://schemas.microsoft.com/office/powerpoint/2010/main" val="750832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DD80E7-79C4-C3FE-53C7-401DD6B748B1}"/>
              </a:ext>
            </a:extLst>
          </p:cNvPr>
          <p:cNvSpPr>
            <a:spLocks noGrp="1"/>
          </p:cNvSpPr>
          <p:nvPr>
            <p:ph type="dt" sz="half" idx="10"/>
          </p:nvPr>
        </p:nvSpPr>
        <p:spPr/>
        <p:txBody>
          <a:bodyPr/>
          <a:lstStyle/>
          <a:p>
            <a:pPr>
              <a:defRPr/>
            </a:pPr>
            <a:fld id="{A66C0E22-398F-4CCC-A9F1-6082FF5B5B4E}" type="datetime1">
              <a:rPr lang="zh-CN" altLang="en-US" smtClean="0"/>
              <a:pPr>
                <a:defRPr/>
              </a:pPr>
              <a:t>2024/7/17</a:t>
            </a:fld>
            <a:endParaRPr lang="zh-CN" altLang="en-US"/>
          </a:p>
        </p:txBody>
      </p:sp>
      <p:sp>
        <p:nvSpPr>
          <p:cNvPr id="3" name="页脚占位符 2">
            <a:extLst>
              <a:ext uri="{FF2B5EF4-FFF2-40B4-BE49-F238E27FC236}">
                <a16:creationId xmlns:a16="http://schemas.microsoft.com/office/drawing/2014/main" id="{D0648A7D-E664-6736-C9D2-69C5681860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FF9221-9842-1032-DC5F-1F8BD88C360F}"/>
              </a:ext>
            </a:extLst>
          </p:cNvPr>
          <p:cNvSpPr>
            <a:spLocks noGrp="1"/>
          </p:cNvSpPr>
          <p:nvPr>
            <p:ph type="sldNum" sz="quarter" idx="12"/>
          </p:nvPr>
        </p:nvSpPr>
        <p:spPr/>
        <p:txBody>
          <a:bodyPr/>
          <a:lstStyle/>
          <a:p>
            <a:pPr>
              <a:defRPr/>
            </a:pPr>
            <a:fld id="{1BD91138-8369-43D9-8A35-643BE7E84AB2}" type="slidenum">
              <a:rPr lang="zh-CN" altLang="en-US" smtClean="0"/>
              <a:pPr>
                <a:defRPr/>
              </a:pPr>
              <a:t>‹#›</a:t>
            </a:fld>
            <a:endParaRPr lang="zh-CN" altLang="en-US"/>
          </a:p>
        </p:txBody>
      </p:sp>
    </p:spTree>
    <p:extLst>
      <p:ext uri="{BB962C8B-B14F-4D97-AF65-F5344CB8AC3E}">
        <p14:creationId xmlns:p14="http://schemas.microsoft.com/office/powerpoint/2010/main" val="1132048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8CED2-C3F1-CCEB-2772-A87F7F5488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E972F5-1A9E-C552-027A-378AF8B9F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2568D1-BD27-77CC-9646-C3B76D827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6BA0D2-8621-1EFE-18B4-FF52C5D67E36}"/>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6" name="页脚占位符 5">
            <a:extLst>
              <a:ext uri="{FF2B5EF4-FFF2-40B4-BE49-F238E27FC236}">
                <a16:creationId xmlns:a16="http://schemas.microsoft.com/office/drawing/2014/main" id="{9F64662F-060D-03E9-8282-B66BA9D3BF3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9B7EEBD4-4066-46A2-25B4-F8C706EA143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62818149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ED78A-B7BD-74E2-8C2A-7313FEE27B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C04BC4-D6C3-6D08-A640-8F35648163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1D0691-07D2-D8C5-E06B-9349DC80C74F}"/>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BE66CA73-13F8-1AA5-6320-E57668FA7E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08B032-4CCE-F8E6-0BA1-6112B3ABF298}"/>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3618249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589E8-DBB4-5D15-625C-9FD1AE2288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49392F-8693-0ECD-4E06-A64A249E2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B3C67A-20F4-8CB5-F1B4-E356B701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9730BD-C3F2-813C-6719-ECD3E0F341D4}"/>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6" name="页脚占位符 5">
            <a:extLst>
              <a:ext uri="{FF2B5EF4-FFF2-40B4-BE49-F238E27FC236}">
                <a16:creationId xmlns:a16="http://schemas.microsoft.com/office/drawing/2014/main" id="{EA790FD0-8029-5035-BB5C-E2C448B5A87A}"/>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6E8589F9-A859-2054-2987-69ECA82F130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204861245"/>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B0351-5469-F9A7-1033-BDFE9844F4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85A92A-A08F-B92C-8934-10CD829A39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F4E36E-DD0B-5A72-0DCD-E5F4189E5FE6}"/>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5" name="页脚占位符 4">
            <a:extLst>
              <a:ext uri="{FF2B5EF4-FFF2-40B4-BE49-F238E27FC236}">
                <a16:creationId xmlns:a16="http://schemas.microsoft.com/office/drawing/2014/main" id="{B2D12EE6-F0DD-29BC-C8C6-30E98D1E58D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9D834E18-284F-56E7-ACDF-775AFD8A0792}"/>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543572473"/>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A32E98-C907-0E04-2D61-E1613DEDAF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00076E-0E1E-EE79-D785-D43EC7B93A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F184BA-99C2-EAFB-C055-49E4AF8BEE3F}"/>
              </a:ext>
            </a:extLst>
          </p:cNvPr>
          <p:cNvSpPr>
            <a:spLocks noGrp="1"/>
          </p:cNvSpPr>
          <p:nvPr>
            <p:ph type="dt" sz="half" idx="10"/>
          </p:nvPr>
        </p:nvSpPr>
        <p:spPr/>
        <p:txBody>
          <a:bodyPr/>
          <a:lstStyle/>
          <a:p>
            <a:pPr>
              <a:defRPr/>
            </a:pPr>
            <a:fld id="{E869E4F4-A98C-45CE-BD62-39334D906E50}" type="datetime1">
              <a:rPr lang="zh-CN" altLang="en-US" smtClean="0"/>
              <a:pPr>
                <a:defRPr/>
              </a:pPr>
              <a:t>2024/7/17</a:t>
            </a:fld>
            <a:endParaRPr lang="zh-CN" altLang="en-US"/>
          </a:p>
        </p:txBody>
      </p:sp>
      <p:sp>
        <p:nvSpPr>
          <p:cNvPr id="5" name="页脚占位符 4">
            <a:extLst>
              <a:ext uri="{FF2B5EF4-FFF2-40B4-BE49-F238E27FC236}">
                <a16:creationId xmlns:a16="http://schemas.microsoft.com/office/drawing/2014/main" id="{8846904D-454A-5415-A79E-8610CAA6236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E40AB075-CF31-EB06-BDFC-22795D076958}"/>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98419376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F1D82-5F84-138F-56FC-A0B8E26650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ED3DED0-D654-EA52-A76F-11540B9450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2F1DDF-B3FE-0C75-CE71-C066B4099B3B}"/>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BB7047CB-6C1A-48E8-716C-64DAA73E6C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BFBD93-0D07-F8CB-CEB7-94CDB5C9925F}"/>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1908518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05BDF-BE2F-F86B-34C1-6E62BB886A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FB0AE7-1F05-D3D3-5470-051931F0F96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D5D30E-5576-9A9F-C7F8-32516871442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A1328E6-E112-C03E-21E9-A8CB6DF83F84}"/>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45B1859D-08D1-BAF4-4020-DF84F17E27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091EF6-A797-7F9F-D68B-2B34CED17D36}"/>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1240827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51365-8AEE-7C04-1C1A-78DA4081A1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8F599E1-EB3B-3C21-7B98-4E245F7616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27AD085-6AB7-C4C1-78C0-28F0FF85801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014DF86-C00A-6073-5933-A3CADEE4E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08B328-8C23-32CA-ACF6-4284DCACE61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6A561A8-7838-2F54-1F87-7A7F24C1C60A}"/>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8" name="页脚占位符 7">
            <a:extLst>
              <a:ext uri="{FF2B5EF4-FFF2-40B4-BE49-F238E27FC236}">
                <a16:creationId xmlns:a16="http://schemas.microsoft.com/office/drawing/2014/main" id="{2A467D13-E0A7-7DF0-4401-98A95E3F9A0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69C70F-B8A2-542A-1C71-483257633D39}"/>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3246802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35CF4-CFF8-FA1B-8D5D-145C1B262D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278F0C-CEBC-F9A6-CD96-3E5AF8B0625E}"/>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4" name="页脚占位符 3">
            <a:extLst>
              <a:ext uri="{FF2B5EF4-FFF2-40B4-BE49-F238E27FC236}">
                <a16:creationId xmlns:a16="http://schemas.microsoft.com/office/drawing/2014/main" id="{32A80689-0ADB-2088-D31C-0AE9A26A6B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570F2F3-E422-6E7F-5A59-46A0B4A1972F}"/>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16728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C6970B-325C-86F2-B4E4-094AEDF8036F}"/>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3" name="页脚占位符 2">
            <a:extLst>
              <a:ext uri="{FF2B5EF4-FFF2-40B4-BE49-F238E27FC236}">
                <a16:creationId xmlns:a16="http://schemas.microsoft.com/office/drawing/2014/main" id="{9A039FA3-D74A-8110-42EF-CBD76774B8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5F13A8-383F-5CA6-A0E6-90B38E90D18F}"/>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32258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97FC2-6006-EE6C-F94F-DAD667F727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F0915AB-C2FD-172C-EA45-991D7F329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1F057D3-02D5-15DB-39B7-402FAE96A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8AE028-4979-46CD-32E7-C10D3CFC7435}"/>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CD765CF0-CED9-7087-66B5-5135FDB4FD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C29CF1-FC5D-F528-C179-641876057EDA}"/>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1564897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8B6F0-D51D-F1AB-DABB-051F226900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BCF1F63-05A4-1BDC-9D78-9F9F107D7F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DEA063-2B47-B455-817C-DE4065ABE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BEEA2F-2086-6ED5-1F84-D3C231902A09}"/>
              </a:ext>
            </a:extLst>
          </p:cNvPr>
          <p:cNvSpPr>
            <a:spLocks noGrp="1"/>
          </p:cNvSpPr>
          <p:nvPr>
            <p:ph type="dt" sz="half" idx="10"/>
          </p:nvPr>
        </p:nvSpPr>
        <p:spPr/>
        <p:txBody>
          <a:bodyPr/>
          <a:lstStyle/>
          <a:p>
            <a:fld id="{A2383F83-4304-49F7-A224-35FF4B50F211}"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1EE25AF2-3823-CDA3-C268-E945A32C7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BE7CEB-FFE4-1CCD-5224-783763095798}"/>
              </a:ext>
            </a:extLst>
          </p:cNvPr>
          <p:cNvSpPr>
            <a:spLocks noGrp="1"/>
          </p:cNvSpPr>
          <p:nvPr>
            <p:ph type="sldNum" sz="quarter" idx="12"/>
          </p:nvPr>
        </p:nvSpPr>
        <p:spPr/>
        <p:txBody>
          <a:body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1234257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F4E4AD8-00D6-AFB6-D89E-5FEF94F74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B8C825-143F-2994-94E2-18BD8A101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FD35A-9E32-796C-C64E-1C60C6B18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83F83-4304-49F7-A224-35FF4B50F211}"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F4609CD6-AA10-197E-0EC5-4C09F16B0D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57D77E-EB1A-0C8C-A3BD-631D49C97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83EE-214F-4EED-B671-D794A8127544}" type="slidenum">
              <a:rPr lang="zh-CN" altLang="en-US" smtClean="0"/>
              <a:t>‹#›</a:t>
            </a:fld>
            <a:endParaRPr lang="zh-CN" altLang="en-US"/>
          </a:p>
        </p:txBody>
      </p:sp>
    </p:spTree>
    <p:extLst>
      <p:ext uri="{BB962C8B-B14F-4D97-AF65-F5344CB8AC3E}">
        <p14:creationId xmlns:p14="http://schemas.microsoft.com/office/powerpoint/2010/main" val="4080791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1804D9-4E71-6F4A-FC08-25C135353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3FA08F5-1C30-8157-9C30-8480CC2E2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7F34D4-D687-BE4C-2555-93081D7A2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69E4F4-A98C-45CE-BD62-39334D906E50}" type="datetime1">
              <a:rPr lang="zh-CN" altLang="en-US" smtClean="0"/>
              <a:pPr>
                <a:defRPr/>
              </a:pPr>
              <a:t>2024/7/17</a:t>
            </a:fld>
            <a:endParaRPr lang="zh-CN" altLang="en-US"/>
          </a:p>
        </p:txBody>
      </p:sp>
      <p:sp>
        <p:nvSpPr>
          <p:cNvPr id="5" name="页脚占位符 4">
            <a:extLst>
              <a:ext uri="{FF2B5EF4-FFF2-40B4-BE49-F238E27FC236}">
                <a16:creationId xmlns:a16="http://schemas.microsoft.com/office/drawing/2014/main" id="{F7E64BBA-0C1E-C49F-E184-B4357CC50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0050F037-E6FB-6C07-909B-ECC897A44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323378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81.emf"/></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85.gi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93.emf"/></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95.emf"/></Relationships>
</file>

<file path=ppt/slides/_rels/slide11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99.emf"/><Relationship Id="rId7" Type="http://schemas.openxmlformats.org/officeDocument/2006/relationships/image" Target="../media/image420.png"/><Relationship Id="rId12" Type="http://schemas.openxmlformats.org/officeDocument/2006/relationships/image" Target="../media/image470.png"/><Relationship Id="rId2" Type="http://schemas.openxmlformats.org/officeDocument/2006/relationships/notesSlide" Target="../notesSlides/notesSlide124.xml"/><Relationship Id="rId1" Type="http://schemas.openxmlformats.org/officeDocument/2006/relationships/slideLayout" Target="../slideLayouts/slideLayout13.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s>
</file>

<file path=ppt/slides/_rels/slide126.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103.e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emf"/><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5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8.emf"/></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57.emf"/></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63.emf"/></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79.emf"/></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80.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75D5A-D504-8DAE-DC3F-4867AF6599A7}"/>
              </a:ext>
            </a:extLst>
          </p:cNvPr>
          <p:cNvSpPr>
            <a:spLocks noGrp="1"/>
          </p:cNvSpPr>
          <p:nvPr>
            <p:ph type="ctrTitle"/>
          </p:nvPr>
        </p:nvSpPr>
        <p:spPr/>
        <p:txBody>
          <a:bodyPr/>
          <a:lstStyle/>
          <a:p>
            <a:r>
              <a:rPr lang="en-US" altLang="zh-CN" sz="6000" dirty="0"/>
              <a:t>《AIGC</a:t>
            </a:r>
            <a:r>
              <a:rPr lang="zh-CN" altLang="en-US" sz="6000" dirty="0"/>
              <a:t>原理与实践</a:t>
            </a:r>
            <a:r>
              <a:rPr lang="en-US" altLang="zh-CN" sz="6000" dirty="0"/>
              <a:t>》</a:t>
            </a:r>
            <a:br>
              <a:rPr lang="en-US" altLang="zh-CN" sz="6000" dirty="0"/>
            </a:br>
            <a:br>
              <a:rPr lang="en-US" altLang="zh-CN" sz="6000" dirty="0"/>
            </a:br>
            <a:r>
              <a:rPr lang="zh-CN" altLang="en-US" sz="4000" b="1" dirty="0"/>
              <a:t>第</a:t>
            </a:r>
            <a:r>
              <a:rPr lang="en-US" altLang="zh-CN" sz="4000" b="1" dirty="0"/>
              <a:t>2</a:t>
            </a:r>
            <a:r>
              <a:rPr lang="zh-CN" altLang="en-US" sz="4000" b="1" dirty="0"/>
              <a:t>章 深度神经网络</a:t>
            </a:r>
          </a:p>
        </p:txBody>
      </p:sp>
    </p:spTree>
    <p:extLst>
      <p:ext uri="{BB962C8B-B14F-4D97-AF65-F5344CB8AC3E}">
        <p14:creationId xmlns:p14="http://schemas.microsoft.com/office/powerpoint/2010/main" val="145951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69796"/>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神经元按层布局，左边的是输入层，负责接收数据。中间的是隐含层，右边的是输出层，负责输出数据。</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同一层神经元之间没有连接。</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前后两层的所有神经元进行连接（这又称为全连接）。</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前一层的输出是后一层的输入。</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每个连接都有一个权重。</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lstStyle/>
          <a:p>
            <a:r>
              <a:rPr lang="zh-CN" altLang="en-US" b="1" dirty="0"/>
              <a:t>神经网络（多层感知机）</a:t>
            </a:r>
            <a:endParaRPr lang="en-US" altLang="zh-CN" b="1" dirty="0"/>
          </a:p>
        </p:txBody>
      </p:sp>
      <p:graphicFrame>
        <p:nvGraphicFramePr>
          <p:cNvPr id="3" name="对象 2">
            <a:extLst>
              <a:ext uri="{FF2B5EF4-FFF2-40B4-BE49-F238E27FC236}">
                <a16:creationId xmlns:a16="http://schemas.microsoft.com/office/drawing/2014/main" id="{39E41C6F-9E94-DDBA-3E92-40A7210E4FF7}"/>
              </a:ext>
            </a:extLst>
          </p:cNvPr>
          <p:cNvGraphicFramePr>
            <a:graphicFrameLocks noChangeAspect="1"/>
          </p:cNvGraphicFramePr>
          <p:nvPr>
            <p:extLst>
              <p:ext uri="{D42A27DB-BD31-4B8C-83A1-F6EECF244321}">
                <p14:modId xmlns:p14="http://schemas.microsoft.com/office/powerpoint/2010/main" val="1531975001"/>
              </p:ext>
            </p:extLst>
          </p:nvPr>
        </p:nvGraphicFramePr>
        <p:xfrm>
          <a:off x="2095441" y="4568297"/>
          <a:ext cx="7824736" cy="2153177"/>
        </p:xfrm>
        <a:graphic>
          <a:graphicData uri="http://schemas.openxmlformats.org/presentationml/2006/ole">
            <mc:AlternateContent xmlns:mc="http://schemas.openxmlformats.org/markup-compatibility/2006">
              <mc:Choice xmlns:v="urn:schemas-microsoft-com:vml" Requires="v">
                <p:oleObj name="Visio" r:id="rId3" imgW="4186867" imgH="2386993" progId="Visio.Drawing.11">
                  <p:embed/>
                </p:oleObj>
              </mc:Choice>
              <mc:Fallback>
                <p:oleObj name="Visio" r:id="rId3" imgW="4186867" imgH="2386993" progId="Visio.Drawing.11">
                  <p:embed/>
                  <p:pic>
                    <p:nvPicPr>
                      <p:cNvPr id="7" name="对象 6">
                        <a:extLst>
                          <a:ext uri="{FF2B5EF4-FFF2-40B4-BE49-F238E27FC236}">
                            <a16:creationId xmlns:a16="http://schemas.microsoft.com/office/drawing/2014/main" id="{644351A3-0597-0CA9-8670-00047F880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441" y="4568297"/>
                        <a:ext cx="7824736" cy="2153177"/>
                      </a:xfrm>
                      <a:prstGeom prst="rect">
                        <a:avLst/>
                      </a:prstGeom>
                      <a:noFill/>
                    </p:spPr>
                  </p:pic>
                </p:oleObj>
              </mc:Fallback>
            </mc:AlternateContent>
          </a:graphicData>
        </a:graphic>
      </p:graphicFrame>
    </p:spTree>
    <p:extLst>
      <p:ext uri="{BB962C8B-B14F-4D97-AF65-F5344CB8AC3E}">
        <p14:creationId xmlns:p14="http://schemas.microsoft.com/office/powerpoint/2010/main" val="31820163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524001" y="1538326"/>
            <a:ext cx="8229600" cy="428627"/>
          </a:xfrm>
          <a:ln>
            <a:solidFill>
              <a:srgbClr val="0070C0"/>
            </a:solidFill>
          </a:ln>
        </p:spPr>
        <p:txBody>
          <a:bodyPr>
            <a:normAutofit fontScale="25000" lnSpcReduction="20000"/>
          </a:bodyPr>
          <a:lstStyle/>
          <a:p>
            <a:r>
              <a:rPr lang="zh-CN" altLang="en-US" sz="9600" b="1" dirty="0"/>
              <a:t>感受野</a:t>
            </a:r>
            <a:endParaRPr lang="en-US" altLang="zh-CN" sz="9600" b="1" dirty="0"/>
          </a:p>
          <a:p>
            <a:endParaRPr lang="en-US" altLang="zh-CN" b="1" dirty="0"/>
          </a:p>
          <a:p>
            <a:r>
              <a:rPr lang="zh-CN" altLang="en-US" sz="8000" kern="100" dirty="0">
                <a:ea typeface="宋体" panose="02010600030101010101" pitchFamily="2" charset="-122"/>
                <a:cs typeface="Times New Roman" panose="02020603050405020304" pitchFamily="18" charset="0"/>
              </a:rPr>
              <a:t>增加网络层可扩大感受野，</a:t>
            </a:r>
            <a:r>
              <a:rPr lang="zh-CN" altLang="zh-CN" sz="8000" kern="100" dirty="0">
                <a:ea typeface="宋体" panose="02010600030101010101" pitchFamily="2" charset="-122"/>
                <a:cs typeface="Times New Roman" panose="02020603050405020304" pitchFamily="18" charset="0"/>
              </a:rPr>
              <a:t>如</a:t>
            </a:r>
            <a:r>
              <a:rPr lang="zh-CN" altLang="en-US"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h3</a:t>
            </a:r>
            <a:r>
              <a:rPr lang="zh-CN" altLang="en-US" sz="8000" kern="100" dirty="0">
                <a:ea typeface="宋体" panose="02010600030101010101" pitchFamily="2" charset="-122"/>
                <a:cs typeface="Times New Roman" panose="02020603050405020304" pitchFamily="18" charset="0"/>
              </a:rPr>
              <a:t>的视野为</a:t>
            </a:r>
            <a:r>
              <a:rPr lang="en-US" altLang="zh-CN" sz="8000" kern="100" dirty="0">
                <a:ea typeface="宋体" panose="02010600030101010101" pitchFamily="2" charset="-122"/>
                <a:cs typeface="Times New Roman" panose="02020603050405020304" pitchFamily="18" charset="0"/>
              </a:rPr>
              <a:t>x1</a:t>
            </a:r>
            <a:r>
              <a:rPr lang="zh-CN" altLang="zh-CN"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x2</a:t>
            </a:r>
            <a:r>
              <a:rPr lang="zh-CN" altLang="zh-CN"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x3</a:t>
            </a:r>
            <a:r>
              <a:rPr lang="zh-CN" altLang="en-US" sz="8000" kern="100" dirty="0">
                <a:ea typeface="宋体" panose="02010600030101010101" pitchFamily="2" charset="-122"/>
                <a:cs typeface="Times New Roman" panose="02020603050405020304" pitchFamily="18" charset="0"/>
              </a:rPr>
              <a:t>，而</a:t>
            </a:r>
            <a:r>
              <a:rPr lang="en-US" altLang="zh-CN" sz="8000" kern="100" dirty="0">
                <a:ea typeface="宋体" panose="02010600030101010101" pitchFamily="2" charset="-122"/>
                <a:cs typeface="Times New Roman" panose="02020603050405020304" pitchFamily="18" charset="0"/>
              </a:rPr>
              <a:t>s3</a:t>
            </a:r>
            <a:r>
              <a:rPr lang="zh-CN" altLang="en-US" sz="8000" kern="100" dirty="0">
                <a:ea typeface="宋体" panose="02010600030101010101" pitchFamily="2" charset="-122"/>
                <a:cs typeface="Times New Roman" panose="02020603050405020304" pitchFamily="18" charset="0"/>
              </a:rPr>
              <a:t>的视野包括</a:t>
            </a:r>
            <a:r>
              <a:rPr lang="en-US" altLang="zh-CN" sz="8000" kern="100" dirty="0">
                <a:ea typeface="宋体" panose="02010600030101010101" pitchFamily="2" charset="-122"/>
                <a:cs typeface="Times New Roman" panose="02020603050405020304" pitchFamily="18" charset="0"/>
              </a:rPr>
              <a:t>x1</a:t>
            </a:r>
            <a:r>
              <a:rPr lang="zh-CN" altLang="zh-CN"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x2</a:t>
            </a:r>
            <a:r>
              <a:rPr lang="zh-CN" altLang="zh-CN"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x3</a:t>
            </a:r>
            <a:r>
              <a:rPr lang="zh-CN" altLang="zh-CN"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x4</a:t>
            </a:r>
            <a:r>
              <a:rPr lang="zh-CN" altLang="zh-CN" sz="8000" kern="100" dirty="0">
                <a:ea typeface="宋体" panose="02010600030101010101" pitchFamily="2" charset="-122"/>
                <a:cs typeface="Times New Roman" panose="02020603050405020304" pitchFamily="18" charset="0"/>
              </a:rPr>
              <a:t>、</a:t>
            </a:r>
            <a:r>
              <a:rPr lang="en-US" altLang="zh-CN" sz="8000" kern="100" dirty="0">
                <a:ea typeface="宋体" panose="02010600030101010101" pitchFamily="2" charset="-122"/>
                <a:cs typeface="Times New Roman" panose="02020603050405020304" pitchFamily="18" charset="0"/>
              </a:rPr>
              <a:t>x5</a:t>
            </a:r>
            <a:r>
              <a:rPr lang="zh-CN" altLang="zh-CN" sz="8000" kern="100" dirty="0">
                <a:ea typeface="宋体" panose="02010600030101010101" pitchFamily="2" charset="-122"/>
                <a:cs typeface="Times New Roman" panose="02020603050405020304" pitchFamily="18" charset="0"/>
              </a:rPr>
              <a:t>的信息</a:t>
            </a:r>
            <a:r>
              <a:rPr lang="zh-CN" altLang="en-US" sz="8000" kern="100" dirty="0">
                <a:ea typeface="宋体" panose="02010600030101010101" pitchFamily="2" charset="-122"/>
                <a:cs typeface="Times New Roman" panose="02020603050405020304" pitchFamily="18" charset="0"/>
              </a:rPr>
              <a:t>。</a:t>
            </a:r>
            <a:endParaRPr lang="en-US" altLang="zh-CN" sz="8000" kern="100" dirty="0">
              <a:ea typeface="宋体" panose="02010600030101010101" pitchFamily="2" charset="-122"/>
              <a:cs typeface="Times New Roman" panose="02020603050405020304" pitchFamily="18" charset="0"/>
            </a:endParaRPr>
          </a:p>
          <a:p>
            <a:r>
              <a:rPr lang="zh-CN" altLang="en-US" sz="8000" kern="100" dirty="0">
                <a:ea typeface="宋体" panose="02010600030101010101" pitchFamily="2" charset="-122"/>
                <a:cs typeface="Times New Roman" panose="02020603050405020304" pitchFamily="18" charset="0"/>
              </a:rPr>
              <a:t>增加卷积核的大小可扩大视野。</a:t>
            </a:r>
            <a:endParaRPr lang="en-US" altLang="zh-CN" sz="8000" kern="100" dirty="0">
              <a:ea typeface="宋体" panose="02010600030101010101" pitchFamily="2" charset="-122"/>
              <a:cs typeface="Times New Roman" panose="02020603050405020304" pitchFamily="18" charset="0"/>
            </a:endParaRPr>
          </a:p>
          <a:p>
            <a:r>
              <a:rPr lang="zh-CN" altLang="en-US" sz="8000" kern="100" dirty="0">
                <a:ea typeface="宋体" panose="02010600030101010101" pitchFamily="2" charset="-122"/>
                <a:cs typeface="Times New Roman" panose="02020603050405020304" pitchFamily="18" charset="0"/>
              </a:rPr>
              <a:t>在卷积之前进行池化操作也可扩大视野。</a:t>
            </a:r>
            <a:endParaRPr lang="en-US" altLang="zh-CN" sz="8000" kern="100" dirty="0">
              <a:ea typeface="宋体" panose="02010600030101010101" pitchFamily="2" charset="-122"/>
              <a:cs typeface="Times New Roman" panose="02020603050405020304" pitchFamily="18" charset="0"/>
            </a:endParaRPr>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343473" y="-3560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 name="对象 2">
            <a:extLst>
              <a:ext uri="{FF2B5EF4-FFF2-40B4-BE49-F238E27FC236}">
                <a16:creationId xmlns:a16="http://schemas.microsoft.com/office/drawing/2014/main" id="{B0E66752-34F3-2EF4-D979-924C7AAA560C}"/>
              </a:ext>
            </a:extLst>
          </p:cNvPr>
          <p:cNvGraphicFramePr>
            <a:graphicFrameLocks noChangeAspect="1"/>
          </p:cNvGraphicFramePr>
          <p:nvPr>
            <p:extLst>
              <p:ext uri="{D42A27DB-BD31-4B8C-83A1-F6EECF244321}">
                <p14:modId xmlns:p14="http://schemas.microsoft.com/office/powerpoint/2010/main" val="415184339"/>
              </p:ext>
            </p:extLst>
          </p:nvPr>
        </p:nvGraphicFramePr>
        <p:xfrm>
          <a:off x="2182417" y="3541973"/>
          <a:ext cx="6912768" cy="2698149"/>
        </p:xfrm>
        <a:graphic>
          <a:graphicData uri="http://schemas.openxmlformats.org/presentationml/2006/ole">
            <mc:AlternateContent xmlns:mc="http://schemas.openxmlformats.org/markup-compatibility/2006">
              <mc:Choice xmlns:v="urn:schemas-microsoft-com:vml" Requires="v">
                <p:oleObj name="Visio" r:id="rId3" imgW="3559072" imgH="1859791" progId="Visio.Drawing.11">
                  <p:embed/>
                </p:oleObj>
              </mc:Choice>
              <mc:Fallback>
                <p:oleObj name="Visio" r:id="rId3" imgW="3559072" imgH="1859791" progId="Visio.Drawing.11">
                  <p:embed/>
                  <p:pic>
                    <p:nvPicPr>
                      <p:cNvPr id="3" name="对象 2">
                        <a:extLst>
                          <a:ext uri="{FF2B5EF4-FFF2-40B4-BE49-F238E27FC236}">
                            <a16:creationId xmlns:a16="http://schemas.microsoft.com/office/drawing/2014/main" id="{B0E66752-34F3-2EF4-D979-924C7AAA560C}"/>
                          </a:ext>
                        </a:extLst>
                      </p:cNvPr>
                      <p:cNvPicPr>
                        <a:picLocks noChangeAspect="1" noChangeArrowheads="1"/>
                      </p:cNvPicPr>
                      <p:nvPr/>
                    </p:nvPicPr>
                    <p:blipFill>
                      <a:blip r:embed="rId4"/>
                      <a:srcRect/>
                      <a:stretch>
                        <a:fillRect/>
                      </a:stretch>
                    </p:blipFill>
                    <p:spPr bwMode="auto">
                      <a:xfrm>
                        <a:off x="2182417" y="3541973"/>
                        <a:ext cx="6912768" cy="2698149"/>
                      </a:xfrm>
                      <a:prstGeom prst="rect">
                        <a:avLst/>
                      </a:prstGeom>
                      <a:noFill/>
                    </p:spPr>
                  </p:pic>
                </p:oleObj>
              </mc:Fallback>
            </mc:AlternateContent>
          </a:graphicData>
        </a:graphic>
      </p:graphicFrame>
      <p:sp>
        <p:nvSpPr>
          <p:cNvPr id="7" name="标题 11">
            <a:extLst>
              <a:ext uri="{FF2B5EF4-FFF2-40B4-BE49-F238E27FC236}">
                <a16:creationId xmlns:a16="http://schemas.microsoft.com/office/drawing/2014/main" id="{7106B821-C569-3C59-D384-2FB993EDC6D2}"/>
              </a:ext>
            </a:extLst>
          </p:cNvPr>
          <p:cNvSpPr>
            <a:spLocks noGrp="1"/>
          </p:cNvSpPr>
          <p:nvPr>
            <p:ph type="title"/>
          </p:nvPr>
        </p:nvSpPr>
        <p:spPr>
          <a:xfrm>
            <a:off x="1562100" y="37623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Tree>
    <p:extLst>
      <p:ext uri="{BB962C8B-B14F-4D97-AF65-F5344CB8AC3E}">
        <p14:creationId xmlns:p14="http://schemas.microsoft.com/office/powerpoint/2010/main" val="3796480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700201"/>
            <a:ext cx="8229600" cy="1510359"/>
          </a:xfrm>
          <a:ln>
            <a:solidFill>
              <a:srgbClr val="0070C0"/>
            </a:solidFill>
          </a:ln>
        </p:spPr>
        <p:txBody>
          <a:bodyPr>
            <a:normAutofit fontScale="92500" lnSpcReduction="10000"/>
          </a:bodyPr>
          <a:lstStyle/>
          <a:p>
            <a:r>
              <a:rPr lang="zh-CN" altLang="en-US" b="1" dirty="0"/>
              <a:t>卷积、池化一般使特征图大小越来越小，但有些业务场景（如语义分割，图像生成等），需要把最后输出大小与输入一致，这时就需要把特征图大小逐步变大，如下实现？</a:t>
            </a:r>
            <a:endParaRPr lang="en-US" altLang="zh-CN" b="1" dirty="0"/>
          </a:p>
          <a:p>
            <a:endParaRPr lang="en-US" altLang="zh-CN" b="1" dirty="0"/>
          </a:p>
        </p:txBody>
      </p:sp>
      <p:sp>
        <p:nvSpPr>
          <p:cNvPr id="5" name="标题 11">
            <a:extLst>
              <a:ext uri="{FF2B5EF4-FFF2-40B4-BE49-F238E27FC236}">
                <a16:creationId xmlns:a16="http://schemas.microsoft.com/office/drawing/2014/main" id="{4101323D-EF8E-E05E-DC9E-6E959AEB61B3}"/>
              </a:ext>
            </a:extLst>
          </p:cNvPr>
          <p:cNvSpPr>
            <a:spLocks noGrp="1"/>
          </p:cNvSpPr>
          <p:nvPr>
            <p:ph type="title"/>
          </p:nvPr>
        </p:nvSpPr>
        <p:spPr>
          <a:xfrm>
            <a:off x="1638300" y="56673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pic>
        <p:nvPicPr>
          <p:cNvPr id="3074" name="Picture 2">
            <a:extLst>
              <a:ext uri="{FF2B5EF4-FFF2-40B4-BE49-F238E27FC236}">
                <a16:creationId xmlns:a16="http://schemas.microsoft.com/office/drawing/2014/main" id="{D1FD87FC-AC27-CFAF-7B9B-47EDD8D4B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041650"/>
            <a:ext cx="831088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455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700201"/>
            <a:ext cx="8229600" cy="1280753"/>
          </a:xfrm>
          <a:ln>
            <a:solidFill>
              <a:srgbClr val="0070C0"/>
            </a:solidFill>
          </a:ln>
        </p:spPr>
        <p:txBody>
          <a:bodyPr/>
          <a:lstStyle/>
          <a:p>
            <a:r>
              <a:rPr lang="zh-CN" altLang="en-US" b="1" dirty="0"/>
              <a:t>反池化层（</a:t>
            </a:r>
            <a:r>
              <a:rPr lang="en-US" altLang="zh-CN" b="1" dirty="0" err="1"/>
              <a:t>Unpooling</a:t>
            </a:r>
            <a:r>
              <a:rPr lang="zh-CN" altLang="en-US" b="1" dirty="0"/>
              <a:t>）</a:t>
            </a:r>
            <a:endParaRPr lang="en-US" altLang="zh-CN" b="1" dirty="0"/>
          </a:p>
          <a:p>
            <a:pPr lvl="2"/>
            <a:r>
              <a:rPr lang="zh-CN" altLang="en-US" b="1" dirty="0"/>
              <a:t>池化使特征图越来越小，但有些场景（如语义分割、目标检测等）需要反池化操作，如下图所示。</a:t>
            </a:r>
            <a:endParaRPr lang="en-US" altLang="zh-CN" b="1" dirty="0"/>
          </a:p>
          <a:p>
            <a:endParaRPr lang="en-US" altLang="zh-CN" b="1" dirty="0"/>
          </a:p>
        </p:txBody>
      </p:sp>
      <p:pic>
        <p:nvPicPr>
          <p:cNvPr id="8" name="图片 7">
            <a:extLst>
              <a:ext uri="{FF2B5EF4-FFF2-40B4-BE49-F238E27FC236}">
                <a16:creationId xmlns:a16="http://schemas.microsoft.com/office/drawing/2014/main" id="{3D4E182D-5355-2470-D723-907422AB1DC2}"/>
              </a:ext>
            </a:extLst>
          </p:cNvPr>
          <p:cNvPicPr>
            <a:picLocks noChangeAspect="1"/>
          </p:cNvPicPr>
          <p:nvPr/>
        </p:nvPicPr>
        <p:blipFill>
          <a:blip r:embed="rId3"/>
          <a:stretch>
            <a:fillRect/>
          </a:stretch>
        </p:blipFill>
        <p:spPr>
          <a:xfrm>
            <a:off x="2135560" y="3038289"/>
            <a:ext cx="7992888" cy="3318061"/>
          </a:xfrm>
          <a:prstGeom prst="rect">
            <a:avLst/>
          </a:prstGeom>
        </p:spPr>
      </p:pic>
      <p:sp>
        <p:nvSpPr>
          <p:cNvPr id="5" name="标题 11">
            <a:extLst>
              <a:ext uri="{FF2B5EF4-FFF2-40B4-BE49-F238E27FC236}">
                <a16:creationId xmlns:a16="http://schemas.microsoft.com/office/drawing/2014/main" id="{4101323D-EF8E-E05E-DC9E-6E959AEB61B3}"/>
              </a:ext>
            </a:extLst>
          </p:cNvPr>
          <p:cNvSpPr>
            <a:spLocks noGrp="1"/>
          </p:cNvSpPr>
          <p:nvPr>
            <p:ph type="title"/>
          </p:nvPr>
        </p:nvSpPr>
        <p:spPr>
          <a:xfrm>
            <a:off x="1638300" y="56673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Tree>
    <p:extLst>
      <p:ext uri="{BB962C8B-B14F-4D97-AF65-F5344CB8AC3E}">
        <p14:creationId xmlns:p14="http://schemas.microsoft.com/office/powerpoint/2010/main" val="25757882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7"/>
            <a:ext cx="8229600" cy="633424"/>
          </a:xfrm>
          <a:ln>
            <a:solidFill>
              <a:srgbClr val="0070C0"/>
            </a:solidFill>
          </a:ln>
        </p:spPr>
        <p:txBody>
          <a:bodyPr>
            <a:normAutofit fontScale="85000" lnSpcReduction="10000"/>
          </a:bodyPr>
          <a:lstStyle/>
          <a:p>
            <a:r>
              <a:rPr lang="zh-CN" altLang="en-US" b="1" dirty="0"/>
              <a:t>转置卷积示例（由底维（</a:t>
            </a:r>
            <a:r>
              <a:rPr lang="en-US" altLang="zh-CN" b="1" dirty="0"/>
              <a:t>2x2</a:t>
            </a:r>
            <a:r>
              <a:rPr lang="zh-CN" altLang="en-US" b="1" dirty="0"/>
              <a:t>）到高维（</a:t>
            </a:r>
            <a:r>
              <a:rPr lang="en-US" altLang="zh-CN" b="1" dirty="0"/>
              <a:t>4x4</a:t>
            </a:r>
            <a:r>
              <a:rPr lang="zh-CN" altLang="en-US" b="1" dirty="0"/>
              <a:t>，或</a:t>
            </a:r>
            <a:r>
              <a:rPr lang="en-US" altLang="zh-CN" b="1" dirty="0"/>
              <a:t>5x5</a:t>
            </a:r>
            <a:r>
              <a:rPr lang="zh-CN" altLang="en-US" b="1" dirty="0"/>
              <a:t>））</a:t>
            </a:r>
            <a:endParaRPr lang="en-US" altLang="zh-CN" b="1" dirty="0"/>
          </a:p>
        </p:txBody>
      </p:sp>
      <p:pic>
        <p:nvPicPr>
          <p:cNvPr id="5" name="Picture 6" descr="https://nndl.github.io/v/cnn-no_padding_strides_transposed.gif">
            <a:extLst>
              <a:ext uri="{FF2B5EF4-FFF2-40B4-BE49-F238E27FC236}">
                <a16:creationId xmlns:a16="http://schemas.microsoft.com/office/drawing/2014/main" id="{18284C39-1CBE-F3EC-2E8B-F4786CE1BD9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55908" y="2346961"/>
            <a:ext cx="3632972" cy="3680618"/>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1">
            <a:extLst>
              <a:ext uri="{FF2B5EF4-FFF2-40B4-BE49-F238E27FC236}">
                <a16:creationId xmlns:a16="http://schemas.microsoft.com/office/drawing/2014/main" id="{F15BBCD7-A496-CE85-44BA-039DE4514E68}"/>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pic>
        <p:nvPicPr>
          <p:cNvPr id="1026" name="Picture 2">
            <a:extLst>
              <a:ext uri="{FF2B5EF4-FFF2-40B4-BE49-F238E27FC236}">
                <a16:creationId xmlns:a16="http://schemas.microsoft.com/office/drawing/2014/main" id="{EE30D721-A4C0-593C-0A55-5BC5B4852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346960"/>
            <a:ext cx="3754893" cy="437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185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524001" y="1538326"/>
            <a:ext cx="8229600" cy="428627"/>
          </a:xfrm>
          <a:ln>
            <a:solidFill>
              <a:srgbClr val="0070C0"/>
            </a:solidFill>
          </a:ln>
        </p:spPr>
        <p:txBody>
          <a:bodyPr>
            <a:normAutofit fontScale="32500" lnSpcReduction="20000"/>
          </a:bodyPr>
          <a:lstStyle/>
          <a:p>
            <a:r>
              <a:rPr kumimoji="0" lang="en-US" altLang="zh-CN" sz="96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ILSVRC</a:t>
            </a:r>
            <a:r>
              <a:rPr kumimoji="0" lang="zh-CN" altLang="en-US" sz="96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大赛</a:t>
            </a:r>
            <a:r>
              <a:rPr kumimoji="0" lang="en-US" altLang="zh-CN" sz="96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lang="zh-CN" altLang="en-US" sz="9500" b="1" dirty="0"/>
              <a:t>催生出多种经典</a:t>
            </a:r>
            <a:r>
              <a:rPr lang="zh-CN" altLang="en-US" sz="9600" b="1" dirty="0"/>
              <a:t>卷积神经网络</a:t>
            </a:r>
            <a:endParaRPr lang="en-US" altLang="zh-CN" sz="9600" b="1" dirty="0"/>
          </a:p>
          <a:p>
            <a:endParaRPr lang="en-US" altLang="zh-CN" b="1" dirty="0"/>
          </a:p>
          <a:p>
            <a:endParaRPr lang="en-US" altLang="zh-CN" sz="7200" kern="100" dirty="0">
              <a:ea typeface="宋体" panose="02010600030101010101" pitchFamily="2" charset="-122"/>
              <a:cs typeface="Times New Roman" panose="02020603050405020304" pitchFamily="18" charset="0"/>
            </a:endParaRPr>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343473" y="-3560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标题 11">
            <a:extLst>
              <a:ext uri="{FF2B5EF4-FFF2-40B4-BE49-F238E27FC236}">
                <a16:creationId xmlns:a16="http://schemas.microsoft.com/office/drawing/2014/main" id="{7106B821-C569-3C59-D384-2FB993EDC6D2}"/>
              </a:ext>
            </a:extLst>
          </p:cNvPr>
          <p:cNvSpPr>
            <a:spLocks noGrp="1"/>
          </p:cNvSpPr>
          <p:nvPr>
            <p:ph type="title"/>
          </p:nvPr>
        </p:nvSpPr>
        <p:spPr>
          <a:xfrm>
            <a:off x="1562100" y="37623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5" name="内容占位符 5">
            <a:extLst>
              <a:ext uri="{FF2B5EF4-FFF2-40B4-BE49-F238E27FC236}">
                <a16:creationId xmlns:a16="http://schemas.microsoft.com/office/drawing/2014/main" id="{57E9AEEB-133C-A0D0-1ECC-1BC4D5978D07}"/>
              </a:ext>
            </a:extLst>
          </p:cNvPr>
          <p:cNvSpPr txBox="1">
            <a:spLocks/>
          </p:cNvSpPr>
          <p:nvPr/>
        </p:nvSpPr>
        <p:spPr bwMode="auto">
          <a:xfrm>
            <a:off x="1554480" y="1957375"/>
            <a:ext cx="8229600" cy="46567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ILSVRC</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大赛（</a:t>
            </a:r>
            <a:r>
              <a:rPr lang="en-US" altLang="zh-CN" sz="2400" b="1" i="0" dirty="0">
                <a:solidFill>
                  <a:srgbClr val="05073B"/>
                </a:solidFill>
                <a:effectLst/>
                <a:highlight>
                  <a:srgbClr val="FDFDFE"/>
                </a:highlight>
                <a:latin typeface="-apple-system"/>
              </a:rPr>
              <a:t>ImageNet Large Scale Visual Recognition Challenge</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这是计算机视觉领域最重要的比赛之一，旨在推动图像识别技术的发展。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该比赛从</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2010</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年开始，每年举办一次，从</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ImageNet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数据集中抽取部分样本作为比赛的数据集，比赛项目包括图像分类、目标定位、目标检测、视频目标检测、场景分类等，</a:t>
            </a:r>
            <a:r>
              <a:rPr lang="en-US" altLang="zh-CN" sz="2400" b="0" i="0" dirty="0">
                <a:solidFill>
                  <a:srgbClr val="05073B"/>
                </a:solidFill>
                <a:effectLst/>
                <a:highlight>
                  <a:srgbClr val="FDFDFE"/>
                </a:highlight>
                <a:latin typeface="-apple-system"/>
              </a:rPr>
              <a:t>2017</a:t>
            </a:r>
            <a:r>
              <a:rPr lang="zh-CN" altLang="en-US" sz="2400" b="0" i="0" dirty="0">
                <a:solidFill>
                  <a:srgbClr val="05073B"/>
                </a:solidFill>
                <a:effectLst/>
                <a:highlight>
                  <a:srgbClr val="FDFDFE"/>
                </a:highlight>
                <a:latin typeface="-apple-system"/>
              </a:rPr>
              <a:t>年为最后一届比赛。</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期间诞生了很多著名模型：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srgbClr val="222222"/>
                </a:solidFill>
                <a:latin typeface="arial" panose="020B0604020202020204" pitchFamily="34" charset="0"/>
                <a:ea typeface="等线" panose="02010600030101010101" pitchFamily="2" charset="-122"/>
              </a:rPr>
              <a:t>2012</a:t>
            </a:r>
            <a:r>
              <a:rPr lang="zh-CN" altLang="en-US" sz="2400" dirty="0">
                <a:solidFill>
                  <a:srgbClr val="222222"/>
                </a:solidFill>
                <a:latin typeface="arial" panose="020B0604020202020204" pitchFamily="34" charset="0"/>
                <a:ea typeface="等线" panose="02010600030101010101" pitchFamily="2" charset="-122"/>
              </a:rPr>
              <a:t>年的</a:t>
            </a:r>
            <a:r>
              <a:rPr lang="en-US" altLang="zh-CN" sz="2400" dirty="0" err="1">
                <a:solidFill>
                  <a:srgbClr val="222222"/>
                </a:solidFill>
                <a:latin typeface="arial" panose="020B0604020202020204" pitchFamily="34" charset="0"/>
                <a:ea typeface="等线" panose="02010600030101010101" pitchFamily="2" charset="-122"/>
              </a:rPr>
              <a:t>AlexNet</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srgbClr val="222222"/>
                </a:solidFill>
                <a:latin typeface="arial" panose="020B0604020202020204" pitchFamily="34" charset="0"/>
                <a:ea typeface="等线" panose="02010600030101010101" pitchFamily="2" charset="-122"/>
              </a:rPr>
              <a:t>2014</a:t>
            </a:r>
            <a:r>
              <a:rPr lang="zh-CN" altLang="en-US" sz="2400" dirty="0">
                <a:solidFill>
                  <a:srgbClr val="222222"/>
                </a:solidFill>
                <a:latin typeface="arial" panose="020B0604020202020204" pitchFamily="34" charset="0"/>
                <a:ea typeface="等线" panose="02010600030101010101" pitchFamily="2" charset="-122"/>
              </a:rPr>
              <a:t>年的</a:t>
            </a:r>
            <a:r>
              <a:rPr lang="en-US" altLang="zh-CN" sz="2400" dirty="0">
                <a:solidFill>
                  <a:srgbClr val="222222"/>
                </a:solidFill>
                <a:latin typeface="arial" panose="020B0604020202020204" pitchFamily="34" charset="0"/>
                <a:ea typeface="等线" panose="02010600030101010101" pitchFamily="2" charset="-122"/>
              </a:rPr>
              <a:t>VGG</a:t>
            </a:r>
            <a:r>
              <a:rPr lang="zh-CN" altLang="en-US" sz="2400" dirty="0">
                <a:solidFill>
                  <a:srgbClr val="222222"/>
                </a:solidFill>
                <a:latin typeface="arial" panose="020B0604020202020204" pitchFamily="34" charset="0"/>
                <a:ea typeface="等线" panose="02010600030101010101" pitchFamily="2" charset="-122"/>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2015 </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年的</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ResNet</a:t>
            </a: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5852588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历届</a:t>
            </a:r>
            <a:r>
              <a:rPr lang="en-US" altLang="zh-CN" b="1" dirty="0"/>
              <a:t>ILSVRC</a:t>
            </a:r>
            <a:r>
              <a:rPr lang="zh-CN" altLang="en-US" b="1" dirty="0"/>
              <a:t>大赛成绩</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pic>
        <p:nvPicPr>
          <p:cNvPr id="8" name="图片 7">
            <a:extLst>
              <a:ext uri="{FF2B5EF4-FFF2-40B4-BE49-F238E27FC236}">
                <a16:creationId xmlns:a16="http://schemas.microsoft.com/office/drawing/2014/main" id="{F8126070-7859-F8D3-DDB5-020075AE0890}"/>
              </a:ext>
            </a:extLst>
          </p:cNvPr>
          <p:cNvPicPr>
            <a:picLocks noChangeAspect="1"/>
          </p:cNvPicPr>
          <p:nvPr/>
        </p:nvPicPr>
        <p:blipFill>
          <a:blip r:embed="rId3"/>
          <a:stretch>
            <a:fillRect/>
          </a:stretch>
        </p:blipFill>
        <p:spPr>
          <a:xfrm>
            <a:off x="1981200" y="1966890"/>
            <a:ext cx="8229600" cy="4389459"/>
          </a:xfrm>
          <a:prstGeom prst="rect">
            <a:avLst/>
          </a:prstGeom>
        </p:spPr>
      </p:pic>
    </p:spTree>
    <p:extLst>
      <p:ext uri="{BB962C8B-B14F-4D97-AF65-F5344CB8AC3E}">
        <p14:creationId xmlns:p14="http://schemas.microsoft.com/office/powerpoint/2010/main" val="38226133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典型卷积神经网络架构的变化</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pic>
        <p:nvPicPr>
          <p:cNvPr id="13" name="图片 12">
            <a:extLst>
              <a:ext uri="{FF2B5EF4-FFF2-40B4-BE49-F238E27FC236}">
                <a16:creationId xmlns:a16="http://schemas.microsoft.com/office/drawing/2014/main" id="{586B4841-93E7-5463-34A3-F9C8CEF755F2}"/>
              </a:ext>
            </a:extLst>
          </p:cNvPr>
          <p:cNvPicPr>
            <a:picLocks noChangeAspect="1"/>
          </p:cNvPicPr>
          <p:nvPr/>
        </p:nvPicPr>
        <p:blipFill>
          <a:blip r:embed="rId3"/>
          <a:stretch>
            <a:fillRect/>
          </a:stretch>
        </p:blipFill>
        <p:spPr>
          <a:xfrm>
            <a:off x="2075814" y="1966890"/>
            <a:ext cx="8134985" cy="3732869"/>
          </a:xfrm>
          <a:prstGeom prst="rect">
            <a:avLst/>
          </a:prstGeom>
        </p:spPr>
      </p:pic>
    </p:spTree>
    <p:extLst>
      <p:ext uri="{BB962C8B-B14F-4D97-AF65-F5344CB8AC3E}">
        <p14:creationId xmlns:p14="http://schemas.microsoft.com/office/powerpoint/2010/main" val="26311438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err="1"/>
              <a:t>AlexNet</a:t>
            </a:r>
            <a:r>
              <a:rPr lang="zh-CN" altLang="en-US" b="1" dirty="0"/>
              <a:t>架构</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55E07681-95A6-C29F-F200-1FB99E72A70D}"/>
              </a:ext>
            </a:extLst>
          </p:cNvPr>
          <p:cNvPicPr>
            <a:picLocks noChangeAspect="1"/>
          </p:cNvPicPr>
          <p:nvPr/>
        </p:nvPicPr>
        <p:blipFill>
          <a:blip r:embed="rId3"/>
          <a:stretch>
            <a:fillRect/>
          </a:stretch>
        </p:blipFill>
        <p:spPr>
          <a:xfrm>
            <a:off x="4358640" y="2070100"/>
            <a:ext cx="3556000" cy="4468812"/>
          </a:xfrm>
          <a:prstGeom prst="rect">
            <a:avLst/>
          </a:prstGeom>
        </p:spPr>
      </p:pic>
    </p:spTree>
    <p:extLst>
      <p:ext uri="{BB962C8B-B14F-4D97-AF65-F5344CB8AC3E}">
        <p14:creationId xmlns:p14="http://schemas.microsoft.com/office/powerpoint/2010/main" val="27041497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708732" y="1500176"/>
            <a:ext cx="8502068" cy="428627"/>
          </a:xfrm>
          <a:ln>
            <a:solidFill>
              <a:srgbClr val="0070C0"/>
            </a:solidFill>
          </a:ln>
        </p:spPr>
        <p:txBody>
          <a:bodyPr>
            <a:normAutofit fontScale="92500" lnSpcReduction="10000"/>
          </a:bodyPr>
          <a:lstStyle/>
          <a:p>
            <a:pPr marL="0" indent="0">
              <a:buNone/>
            </a:pPr>
            <a:r>
              <a:rPr lang="en-US" altLang="zh-CN" b="1" dirty="0"/>
              <a:t>VGG</a:t>
            </a:r>
            <a:r>
              <a:rPr lang="zh-CN" altLang="en-US" b="1" dirty="0"/>
              <a:t>架构介绍</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3C5DF164-7EA9-34D1-6E9C-6A4E15EFA33C}"/>
              </a:ext>
            </a:extLst>
          </p:cNvPr>
          <p:cNvSpPr txBox="1">
            <a:spLocks/>
          </p:cNvSpPr>
          <p:nvPr/>
        </p:nvSpPr>
        <p:spPr bwMode="auto">
          <a:xfrm>
            <a:off x="1554480" y="1957375"/>
            <a:ext cx="8229600" cy="46567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主要创新点</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使用多个</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3x3</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的小卷积核代替大卷积核，增加了网络深度，同时减少了参数数量。</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引入批量归一化（</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Batch Normalization</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）技术，加速训练过程并提升模型性能</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在</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ILSVRC 2014</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竞赛中，</a:t>
            </a:r>
            <a:r>
              <a:rPr kumimoji="0" lang="en-US" altLang="zh-CN" sz="2400" b="0" i="0" u="none" strike="noStrike" kern="1200" cap="none" spc="0" normalizeH="0" baseline="0" noProof="0" dirty="0" err="1">
                <a:ln>
                  <a:noFill/>
                </a:ln>
                <a:solidFill>
                  <a:prstClr val="black"/>
                </a:solidFill>
                <a:effectLst/>
                <a:uLnTx/>
                <a:uFillTx/>
                <a:latin typeface="等线" panose="020F0502020204030204"/>
                <a:ea typeface="+mn-ea"/>
                <a:cs typeface="+mn-cs"/>
              </a:rPr>
              <a:t>VGGNet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在分类任务上取得了亚军，但其结构比当年冠军的更简洁，被广泛使用。</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indent="-273050" eaLnBrk="0" hangingPunct="0">
              <a:spcBef>
                <a:spcPct val="20000"/>
              </a:spcBef>
              <a:buClr>
                <a:srgbClr val="0BD0D9"/>
              </a:buClr>
              <a:buSzPct val="95000"/>
              <a:buFont typeface="Wingdings 2" pitchFamily="18" charset="2"/>
              <a:buChar char=""/>
              <a:defRPr/>
            </a:pPr>
            <a:r>
              <a:rPr lang="en-US" altLang="zh-CN" sz="2400" b="0" i="0" dirty="0">
                <a:solidFill>
                  <a:srgbClr val="05073B"/>
                </a:solidFill>
                <a:effectLst/>
                <a:highlight>
                  <a:srgbClr val="FDFDFE"/>
                </a:highlight>
                <a:latin typeface="-apple-system"/>
              </a:rPr>
              <a:t>VGG16</a:t>
            </a:r>
            <a:r>
              <a:rPr lang="zh-CN" altLang="en-US" sz="2400" b="0" i="0" dirty="0">
                <a:solidFill>
                  <a:srgbClr val="05073B"/>
                </a:solidFill>
                <a:effectLst/>
                <a:highlight>
                  <a:srgbClr val="FDFDFE"/>
                </a:highlight>
                <a:latin typeface="-apple-system"/>
              </a:rPr>
              <a:t>的架构非常统一，所有卷积层和池化层都使用相同的卷积核尺寸和池化窗口大小</a:t>
            </a:r>
            <a:r>
              <a:rPr lang="zh-CN" altLang="en-US" sz="2400" dirty="0">
                <a:solidFill>
                  <a:prstClr val="black"/>
                </a:solidFill>
                <a:highlight>
                  <a:srgbClr val="FDFDFE"/>
                </a:highlight>
                <a:latin typeface="等线" panose="020F0502020204030204"/>
              </a:rPr>
              <a:t>。</a:t>
            </a:r>
            <a:endParaRPr lang="en-US" altLang="zh-CN" sz="2400" dirty="0">
              <a:solidFill>
                <a:prstClr val="black"/>
              </a:solidFill>
              <a:highlight>
                <a:srgbClr val="FDFDFE"/>
              </a:highlight>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en-US" altLang="zh-CN" sz="2400" b="0" i="0" dirty="0">
                <a:solidFill>
                  <a:srgbClr val="05073B"/>
                </a:solidFill>
                <a:effectLst/>
                <a:highlight>
                  <a:srgbClr val="FDFDFE"/>
                </a:highlight>
                <a:latin typeface="-apple-system"/>
              </a:rPr>
              <a:t>VGG16</a:t>
            </a:r>
            <a:r>
              <a:rPr lang="zh-CN" altLang="en-US" sz="2400" b="0" i="0" dirty="0">
                <a:solidFill>
                  <a:srgbClr val="05073B"/>
                </a:solidFill>
                <a:effectLst/>
                <a:highlight>
                  <a:srgbClr val="FDFDFE"/>
                </a:highlight>
                <a:latin typeface="-apple-system"/>
              </a:rPr>
              <a:t>的架构由输入层、</a:t>
            </a:r>
            <a:r>
              <a:rPr lang="en-US" altLang="zh-CN" sz="2400" b="0" i="0" dirty="0">
                <a:solidFill>
                  <a:srgbClr val="05073B"/>
                </a:solidFill>
                <a:effectLst/>
                <a:highlight>
                  <a:srgbClr val="FDFDFE"/>
                </a:highlight>
                <a:latin typeface="-apple-system"/>
              </a:rPr>
              <a:t>13</a:t>
            </a:r>
            <a:r>
              <a:rPr lang="zh-CN" altLang="en-US" sz="2400" b="0" i="0" dirty="0">
                <a:solidFill>
                  <a:srgbClr val="05073B"/>
                </a:solidFill>
                <a:effectLst/>
                <a:highlight>
                  <a:srgbClr val="FDFDFE"/>
                </a:highlight>
                <a:latin typeface="-apple-system"/>
              </a:rPr>
              <a:t>个卷积层、</a:t>
            </a:r>
            <a:r>
              <a:rPr lang="en-US" altLang="zh-CN" sz="2400" b="0" i="0" dirty="0">
                <a:solidFill>
                  <a:srgbClr val="05073B"/>
                </a:solidFill>
                <a:effectLst/>
                <a:highlight>
                  <a:srgbClr val="FDFDFE"/>
                </a:highlight>
                <a:latin typeface="-apple-system"/>
              </a:rPr>
              <a:t>5</a:t>
            </a:r>
            <a:r>
              <a:rPr lang="zh-CN" altLang="en-US" sz="2400" b="0" i="0" dirty="0">
                <a:solidFill>
                  <a:srgbClr val="05073B"/>
                </a:solidFill>
                <a:effectLst/>
                <a:highlight>
                  <a:srgbClr val="FDFDFE"/>
                </a:highlight>
                <a:latin typeface="-apple-system"/>
              </a:rPr>
              <a:t>个池化层、</a:t>
            </a:r>
            <a:r>
              <a:rPr lang="en-US" altLang="zh-CN" sz="2400" b="0" i="0" dirty="0">
                <a:solidFill>
                  <a:srgbClr val="05073B"/>
                </a:solidFill>
                <a:effectLst/>
                <a:highlight>
                  <a:srgbClr val="FDFDFE"/>
                </a:highlight>
                <a:latin typeface="-apple-system"/>
              </a:rPr>
              <a:t>3</a:t>
            </a:r>
            <a:r>
              <a:rPr lang="zh-CN" altLang="en-US" sz="2400" b="0" i="0" dirty="0">
                <a:solidFill>
                  <a:srgbClr val="05073B"/>
                </a:solidFill>
                <a:effectLst/>
                <a:highlight>
                  <a:srgbClr val="FDFDFE"/>
                </a:highlight>
                <a:latin typeface="-apple-system"/>
              </a:rPr>
              <a:t>个全连接层和输出层组成。</a:t>
            </a:r>
            <a:endParaRPr lang="en-US" altLang="zh-CN" sz="2400" dirty="0">
              <a:solidFill>
                <a:prstClr val="black"/>
              </a:solidFill>
              <a:highlight>
                <a:srgbClr val="FDFDFE"/>
              </a:highlight>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8473632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a:t>VGG</a:t>
            </a:r>
            <a:r>
              <a:rPr lang="zh-CN" altLang="en-US" b="1" dirty="0"/>
              <a:t>架构示意图</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3011BB01-F815-1EC8-C7CC-EF41D8880D3D}"/>
              </a:ext>
            </a:extLst>
          </p:cNvPr>
          <p:cNvPicPr>
            <a:picLocks noChangeAspect="1"/>
          </p:cNvPicPr>
          <p:nvPr/>
        </p:nvPicPr>
        <p:blipFill>
          <a:blip r:embed="rId3"/>
          <a:stretch>
            <a:fillRect/>
          </a:stretch>
        </p:blipFill>
        <p:spPr>
          <a:xfrm>
            <a:off x="1981200" y="2027248"/>
            <a:ext cx="8229600" cy="3946832"/>
          </a:xfrm>
          <a:prstGeom prst="rect">
            <a:avLst/>
          </a:prstGeom>
        </p:spPr>
      </p:pic>
    </p:spTree>
    <p:extLst>
      <p:ext uri="{BB962C8B-B14F-4D97-AF65-F5344CB8AC3E}">
        <p14:creationId xmlns:p14="http://schemas.microsoft.com/office/powerpoint/2010/main" val="385468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69796"/>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861436"/>
          </a:xfrm>
          <a:ln>
            <a:solidFill>
              <a:srgbClr val="0070C0"/>
            </a:solidFill>
          </a:ln>
        </p:spPr>
        <p:txBody>
          <a:bodyPr>
            <a:normAutofit/>
          </a:bodyPr>
          <a:lstStyle/>
          <a:p>
            <a:r>
              <a:rPr lang="zh-CN" altLang="en-US" b="1" dirty="0"/>
              <a:t>神经网络</a:t>
            </a:r>
            <a:r>
              <a:rPr lang="en-US" altLang="zh-CN" b="1" dirty="0"/>
              <a:t>--</a:t>
            </a:r>
            <a:r>
              <a:rPr lang="zh-CN" altLang="en-US" sz="2400" b="1" i="0" u="none" strike="noStrike" baseline="0" dirty="0">
                <a:solidFill>
                  <a:srgbClr val="000000"/>
                </a:solidFill>
                <a:latin typeface="宋体" panose="02010600030101010101" pitchFamily="2" charset="-122"/>
                <a:ea typeface="宋体" panose="02010600030101010101" pitchFamily="2" charset="-122"/>
              </a:rPr>
              <a:t>当任意多个线性分类器适当组合后，可以表示任意决策面</a:t>
            </a:r>
          </a:p>
          <a:p>
            <a:endParaRPr lang="en-US" altLang="zh-CN" b="1" dirty="0"/>
          </a:p>
        </p:txBody>
      </p:sp>
      <p:sp>
        <p:nvSpPr>
          <p:cNvPr id="8" name="Rectangle 2">
            <a:extLst>
              <a:ext uri="{FF2B5EF4-FFF2-40B4-BE49-F238E27FC236}">
                <a16:creationId xmlns:a16="http://schemas.microsoft.com/office/drawing/2014/main" id="{96CBA627-ABBD-CB16-53EF-BB6D9EB9EA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08966B22-994E-5484-EC65-D0F0BF7C7968}"/>
              </a:ext>
            </a:extLst>
          </p:cNvPr>
          <p:cNvPicPr>
            <a:picLocks noChangeAspect="1"/>
          </p:cNvPicPr>
          <p:nvPr/>
        </p:nvPicPr>
        <p:blipFill>
          <a:blip r:embed="rId3"/>
          <a:stretch>
            <a:fillRect/>
          </a:stretch>
        </p:blipFill>
        <p:spPr>
          <a:xfrm>
            <a:off x="2082800" y="2279650"/>
            <a:ext cx="8128000" cy="3948430"/>
          </a:xfrm>
          <a:prstGeom prst="rect">
            <a:avLst/>
          </a:prstGeom>
        </p:spPr>
      </p:pic>
    </p:spTree>
    <p:extLst>
      <p:ext uri="{BB962C8B-B14F-4D97-AF65-F5344CB8AC3E}">
        <p14:creationId xmlns:p14="http://schemas.microsoft.com/office/powerpoint/2010/main" val="11290524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err="1"/>
              <a:t>ResNet</a:t>
            </a:r>
            <a:r>
              <a:rPr lang="zh-CN" altLang="en-US" b="1" dirty="0"/>
              <a:t>架构</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5D659891-C78F-0640-28AD-CA0E0C5F764B}"/>
              </a:ext>
            </a:extLst>
          </p:cNvPr>
          <p:cNvSpPr>
            <a:spLocks noChangeArrowheads="1"/>
          </p:cNvSpPr>
          <p:nvPr/>
        </p:nvSpPr>
        <p:spPr bwMode="auto">
          <a:xfrm>
            <a:off x="3027680" y="22907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内容占位符 5">
            <a:extLst>
              <a:ext uri="{FF2B5EF4-FFF2-40B4-BE49-F238E27FC236}">
                <a16:creationId xmlns:a16="http://schemas.microsoft.com/office/drawing/2014/main" id="{A08B7DDF-29D9-BDAC-BAFD-A9F8CCF65C60}"/>
              </a:ext>
            </a:extLst>
          </p:cNvPr>
          <p:cNvSpPr txBox="1">
            <a:spLocks/>
          </p:cNvSpPr>
          <p:nvPr/>
        </p:nvSpPr>
        <p:spPr bwMode="auto">
          <a:xfrm>
            <a:off x="2052320" y="1957375"/>
            <a:ext cx="8229600" cy="46567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主要创新点</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引入残差学习（</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Residual Learning</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）的概念，通过构建残差块来解决深度网络训练中的梯度消失和性能下降问题。</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b="1" i="0" dirty="0">
                <a:solidFill>
                  <a:srgbClr val="05073B"/>
                </a:solidFill>
                <a:effectLst/>
                <a:highlight>
                  <a:srgbClr val="FDFDFE"/>
                </a:highlight>
                <a:latin typeface="-apple-system"/>
              </a:rPr>
              <a:t>全局平均池化</a:t>
            </a:r>
            <a:r>
              <a:rPr lang="zh-CN" altLang="en-US" sz="2400" b="0" i="0" dirty="0">
                <a:solidFill>
                  <a:srgbClr val="05073B"/>
                </a:solidFill>
                <a:effectLst/>
                <a:highlight>
                  <a:srgbClr val="FDFDFE"/>
                </a:highlight>
                <a:latin typeface="-apple-system"/>
              </a:rPr>
              <a:t>：</a:t>
            </a:r>
            <a:r>
              <a:rPr lang="en-US" altLang="zh-CN" sz="2400" b="0" i="0" dirty="0" err="1">
                <a:solidFill>
                  <a:srgbClr val="05073B"/>
                </a:solidFill>
                <a:effectLst/>
                <a:highlight>
                  <a:srgbClr val="FDFDFE"/>
                </a:highlight>
                <a:latin typeface="-apple-system"/>
              </a:rPr>
              <a:t>ResNet</a:t>
            </a:r>
            <a:r>
              <a:rPr lang="zh-CN" altLang="en-US" sz="2400" b="0" i="0" dirty="0">
                <a:solidFill>
                  <a:srgbClr val="05073B"/>
                </a:solidFill>
                <a:effectLst/>
                <a:highlight>
                  <a:srgbClr val="FDFDFE"/>
                </a:highlight>
                <a:latin typeface="-apple-system"/>
              </a:rPr>
              <a:t>在网络的最后不使用全连接层，而是使用全局平均池化层来进行空间信息的整合。这种方法减少了参数数量，减轻了过拟合风险，同时使得网络对输入图像的尺寸变化更具有鲁棒性</a:t>
            </a:r>
            <a:r>
              <a:rPr lang="zh-CN" altLang="en-US" sz="2400" dirty="0">
                <a:solidFill>
                  <a:prstClr val="black"/>
                </a:solidFill>
                <a:highlight>
                  <a:srgbClr val="FDFDFE"/>
                </a:highlight>
                <a:latin typeface="等线" panose="020F0502020204030204"/>
              </a:rPr>
              <a:t>。</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451379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err="1"/>
              <a:t>ResNet</a:t>
            </a:r>
            <a:r>
              <a:rPr lang="zh-CN" altLang="en-US" b="1" dirty="0"/>
              <a:t>各种架构参数</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5D659891-C78F-0640-28AD-CA0E0C5F764B}"/>
              </a:ext>
            </a:extLst>
          </p:cNvPr>
          <p:cNvSpPr>
            <a:spLocks noChangeArrowheads="1"/>
          </p:cNvSpPr>
          <p:nvPr/>
        </p:nvSpPr>
        <p:spPr bwMode="auto">
          <a:xfrm>
            <a:off x="3027680" y="22907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33B13BE7-05F7-6BE9-1451-53B77D98D0FF}"/>
              </a:ext>
            </a:extLst>
          </p:cNvPr>
          <p:cNvPicPr>
            <a:picLocks noChangeAspect="1"/>
          </p:cNvPicPr>
          <p:nvPr/>
        </p:nvPicPr>
        <p:blipFill>
          <a:blip r:embed="rId3"/>
          <a:stretch>
            <a:fillRect/>
          </a:stretch>
        </p:blipFill>
        <p:spPr>
          <a:xfrm>
            <a:off x="1981200" y="1966890"/>
            <a:ext cx="8229600" cy="4007187"/>
          </a:xfrm>
          <a:prstGeom prst="rect">
            <a:avLst/>
          </a:prstGeom>
        </p:spPr>
      </p:pic>
    </p:spTree>
    <p:extLst>
      <p:ext uri="{BB962C8B-B14F-4D97-AF65-F5344CB8AC3E}">
        <p14:creationId xmlns:p14="http://schemas.microsoft.com/office/powerpoint/2010/main" val="2011059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a:t>ResNet-18</a:t>
            </a:r>
            <a:r>
              <a:rPr lang="zh-CN" altLang="en-US" b="1" dirty="0"/>
              <a:t>架构</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5D659891-C78F-0640-28AD-CA0E0C5F764B}"/>
              </a:ext>
            </a:extLst>
          </p:cNvPr>
          <p:cNvSpPr>
            <a:spLocks noChangeArrowheads="1"/>
          </p:cNvSpPr>
          <p:nvPr/>
        </p:nvSpPr>
        <p:spPr bwMode="auto">
          <a:xfrm>
            <a:off x="3027680" y="22907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4C2253DA-F09C-773C-9BD3-A0B208A87CA2}"/>
              </a:ext>
            </a:extLst>
          </p:cNvPr>
          <p:cNvPicPr>
            <a:picLocks noChangeAspect="1"/>
          </p:cNvPicPr>
          <p:nvPr/>
        </p:nvPicPr>
        <p:blipFill>
          <a:blip r:embed="rId3"/>
          <a:stretch>
            <a:fillRect/>
          </a:stretch>
        </p:blipFill>
        <p:spPr>
          <a:xfrm>
            <a:off x="1981200" y="2179953"/>
            <a:ext cx="8229600" cy="4037963"/>
          </a:xfrm>
          <a:prstGeom prst="rect">
            <a:avLst/>
          </a:prstGeom>
        </p:spPr>
      </p:pic>
    </p:spTree>
    <p:extLst>
      <p:ext uri="{BB962C8B-B14F-4D97-AF65-F5344CB8AC3E}">
        <p14:creationId xmlns:p14="http://schemas.microsoft.com/office/powerpoint/2010/main" val="1790708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err="1"/>
              <a:t>ResNet</a:t>
            </a:r>
            <a:r>
              <a:rPr lang="zh-CN" altLang="en-US" b="1" dirty="0"/>
              <a:t>架构中两种残差连接</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5D659891-C78F-0640-28AD-CA0E0C5F764B}"/>
              </a:ext>
            </a:extLst>
          </p:cNvPr>
          <p:cNvSpPr>
            <a:spLocks noChangeArrowheads="1"/>
          </p:cNvSpPr>
          <p:nvPr/>
        </p:nvSpPr>
        <p:spPr bwMode="auto">
          <a:xfrm>
            <a:off x="3027680" y="22907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560A8B1E-A434-B21B-4242-E0B5F520E96E}"/>
              </a:ext>
            </a:extLst>
          </p:cNvPr>
          <p:cNvGraphicFramePr>
            <a:graphicFrameLocks noChangeAspect="1"/>
          </p:cNvGraphicFramePr>
          <p:nvPr/>
        </p:nvGraphicFramePr>
        <p:xfrm>
          <a:off x="2062480" y="1966891"/>
          <a:ext cx="8148320" cy="4464389"/>
        </p:xfrm>
        <a:graphic>
          <a:graphicData uri="http://schemas.openxmlformats.org/presentationml/2006/ole">
            <mc:AlternateContent xmlns:mc="http://schemas.openxmlformats.org/markup-compatibility/2006">
              <mc:Choice xmlns:v="urn:schemas-microsoft-com:vml" Requires="v">
                <p:oleObj name="Visio" r:id="rId3" imgW="6500037" imgH="3852853" progId="Visio.Drawing.11">
                  <p:embed/>
                </p:oleObj>
              </mc:Choice>
              <mc:Fallback>
                <p:oleObj name="Visio" r:id="rId3" imgW="6500037" imgH="3852853" progId="Visio.Drawing.11">
                  <p:embed/>
                  <p:pic>
                    <p:nvPicPr>
                      <p:cNvPr id="3" name="对象 2">
                        <a:extLst>
                          <a:ext uri="{FF2B5EF4-FFF2-40B4-BE49-F238E27FC236}">
                            <a16:creationId xmlns:a16="http://schemas.microsoft.com/office/drawing/2014/main" id="{560A8B1E-A434-B21B-4242-E0B5F520E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480" y="1966891"/>
                        <a:ext cx="8148320" cy="4464389"/>
                      </a:xfrm>
                      <a:prstGeom prst="rect">
                        <a:avLst/>
                      </a:prstGeom>
                      <a:noFill/>
                    </p:spPr>
                  </p:pic>
                </p:oleObj>
              </mc:Fallback>
            </mc:AlternateContent>
          </a:graphicData>
        </a:graphic>
      </p:graphicFrame>
    </p:spTree>
    <p:extLst>
      <p:ext uri="{BB962C8B-B14F-4D97-AF65-F5344CB8AC3E}">
        <p14:creationId xmlns:p14="http://schemas.microsoft.com/office/powerpoint/2010/main" val="9504308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pPr marL="0" indent="0">
              <a:buNone/>
            </a:pPr>
            <a:r>
              <a:rPr lang="en-US" altLang="zh-CN" b="1" dirty="0"/>
              <a:t>1x1</a:t>
            </a:r>
            <a:r>
              <a:rPr lang="zh-CN" altLang="en-US" b="1" dirty="0"/>
              <a:t>卷积可以降低或提升通道数，还可进行</a:t>
            </a:r>
            <a:r>
              <a:rPr lang="zh-CN" altLang="en-US" b="1" i="0" dirty="0">
                <a:solidFill>
                  <a:srgbClr val="05073B"/>
                </a:solidFill>
                <a:effectLst/>
                <a:highlight>
                  <a:srgbClr val="FDFDFE"/>
                </a:highlight>
                <a:latin typeface="-apple-system"/>
              </a:rPr>
              <a:t>通道融合</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8AE37106-0BFF-BB01-717D-1F16C1D5DC20}"/>
              </a:ext>
            </a:extLst>
          </p:cNvPr>
          <p:cNvSpPr>
            <a:spLocks noChangeArrowheads="1"/>
          </p:cNvSpPr>
          <p:nvPr/>
        </p:nvSpPr>
        <p:spPr bwMode="auto">
          <a:xfrm>
            <a:off x="3129280" y="1781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50ADE8B2-5CB1-DAC5-36BC-F2B4488E109F}"/>
              </a:ext>
            </a:extLst>
          </p:cNvPr>
          <p:cNvGraphicFramePr>
            <a:graphicFrameLocks noChangeAspect="1"/>
          </p:cNvGraphicFramePr>
          <p:nvPr>
            <p:extLst>
              <p:ext uri="{D42A27DB-BD31-4B8C-83A1-F6EECF244321}">
                <p14:modId xmlns:p14="http://schemas.microsoft.com/office/powerpoint/2010/main" val="2600731403"/>
              </p:ext>
            </p:extLst>
          </p:nvPr>
        </p:nvGraphicFramePr>
        <p:xfrm>
          <a:off x="1981200" y="1910535"/>
          <a:ext cx="8229600" cy="4611710"/>
        </p:xfrm>
        <a:graphic>
          <a:graphicData uri="http://schemas.openxmlformats.org/presentationml/2006/ole">
            <mc:AlternateContent xmlns:mc="http://schemas.openxmlformats.org/markup-compatibility/2006">
              <mc:Choice xmlns:v="urn:schemas-microsoft-com:vml" Requires="v">
                <p:oleObj name="Visio" r:id="rId3" imgW="4732552" imgH="6127658" progId="Visio.Drawing.11">
                  <p:embed/>
                </p:oleObj>
              </mc:Choice>
              <mc:Fallback>
                <p:oleObj name="Visio" r:id="rId3" imgW="4732552" imgH="612765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910535"/>
                        <a:ext cx="8229600" cy="4611710"/>
                      </a:xfrm>
                      <a:prstGeom prst="rect">
                        <a:avLst/>
                      </a:prstGeom>
                      <a:noFill/>
                    </p:spPr>
                  </p:pic>
                </p:oleObj>
              </mc:Fallback>
            </mc:AlternateContent>
          </a:graphicData>
        </a:graphic>
      </p:graphicFrame>
    </p:spTree>
    <p:extLst>
      <p:ext uri="{BB962C8B-B14F-4D97-AF65-F5344CB8AC3E}">
        <p14:creationId xmlns:p14="http://schemas.microsoft.com/office/powerpoint/2010/main" val="818216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加速卷积运算的一种方法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408E2FAB-4757-C759-FB3D-87DFDC658992}"/>
              </a:ext>
            </a:extLst>
          </p:cNvPr>
          <p:cNvSpPr txBox="1"/>
          <p:nvPr/>
        </p:nvSpPr>
        <p:spPr>
          <a:xfrm>
            <a:off x="1975432" y="2037022"/>
            <a:ext cx="8241136" cy="904863"/>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Img2col+GEMM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算法示例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E3A217A6-275C-B023-182C-C89B483161EC}"/>
              </a:ext>
            </a:extLst>
          </p:cNvPr>
          <p:cNvPicPr>
            <a:picLocks noChangeAspect="1"/>
          </p:cNvPicPr>
          <p:nvPr/>
        </p:nvPicPr>
        <p:blipFill>
          <a:blip r:embed="rId3"/>
          <a:stretch>
            <a:fillRect/>
          </a:stretch>
        </p:blipFill>
        <p:spPr>
          <a:xfrm>
            <a:off x="2249170" y="2703760"/>
            <a:ext cx="8152130" cy="3835152"/>
          </a:xfrm>
          <a:prstGeom prst="rect">
            <a:avLst/>
          </a:prstGeom>
        </p:spPr>
      </p:pic>
    </p:spTree>
    <p:extLst>
      <p:ext uri="{BB962C8B-B14F-4D97-AF65-F5344CB8AC3E}">
        <p14:creationId xmlns:p14="http://schemas.microsoft.com/office/powerpoint/2010/main" val="2958526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加速卷积运算的一种方法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408E2FAB-4757-C759-FB3D-87DFDC658992}"/>
              </a:ext>
            </a:extLst>
          </p:cNvPr>
          <p:cNvSpPr txBox="1"/>
          <p:nvPr/>
        </p:nvSpPr>
        <p:spPr>
          <a:xfrm>
            <a:off x="1708732" y="2037022"/>
            <a:ext cx="8768768" cy="4893647"/>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算法简介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General Matrix Multiply</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）算法是用于高效实现矩阵乘法的一类算法，对于深度学习中的卷积计算来说，</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算法有着重要的意义。其基本原理：</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算法的分块（</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Blocking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分块算法引入了对输入矩阵的分块操作，将大的矩阵乘法问题转化为多个小的矩阵乘法问题，利用局部性原理减少了内存访问的开销，提高了缓存的利用率。</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利用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CUDA</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加速：</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基于</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CUDA</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算法能够充分利用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的并行计算能力，通过并行处理大规模矩阵乘法问题，加速矩阵乘法的计算过程。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499005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加速卷积运算的一种方法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408E2FAB-4757-C759-FB3D-87DFDC658992}"/>
              </a:ext>
            </a:extLst>
          </p:cNvPr>
          <p:cNvSpPr txBox="1"/>
          <p:nvPr/>
        </p:nvSpPr>
        <p:spPr>
          <a:xfrm>
            <a:off x="1975432" y="2037022"/>
            <a:ext cx="8092493" cy="461665"/>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GEMM</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算法简介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
        <p:nvSpPr>
          <p:cNvPr id="3" name="Rectangle 2">
            <a:extLst>
              <a:ext uri="{FF2B5EF4-FFF2-40B4-BE49-F238E27FC236}">
                <a16:creationId xmlns:a16="http://schemas.microsoft.com/office/drawing/2014/main" id="{AEB084A5-574E-DE1C-47BB-8C1127D600E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7" name="对象 6">
            <a:extLst>
              <a:ext uri="{FF2B5EF4-FFF2-40B4-BE49-F238E27FC236}">
                <a16:creationId xmlns:a16="http://schemas.microsoft.com/office/drawing/2014/main" id="{6617187B-97CD-F049-7328-B6F9BD28D6B3}"/>
              </a:ext>
            </a:extLst>
          </p:cNvPr>
          <p:cNvGraphicFramePr>
            <a:graphicFrameLocks noChangeAspect="1"/>
          </p:cNvGraphicFramePr>
          <p:nvPr/>
        </p:nvGraphicFramePr>
        <p:xfrm>
          <a:off x="2095500" y="2606906"/>
          <a:ext cx="7734300" cy="3749443"/>
        </p:xfrm>
        <a:graphic>
          <a:graphicData uri="http://schemas.openxmlformats.org/presentationml/2006/ole">
            <mc:AlternateContent xmlns:mc="http://schemas.openxmlformats.org/markup-compatibility/2006">
              <mc:Choice xmlns:v="urn:schemas-microsoft-com:vml" Requires="v">
                <p:oleObj name="Visio" r:id="rId3" imgW="5464780" imgH="1851306" progId="Visio.Drawing.11">
                  <p:embed/>
                </p:oleObj>
              </mc:Choice>
              <mc:Fallback>
                <p:oleObj name="Visio" r:id="rId3" imgW="5464780" imgH="1851306" progId="Visio.Drawing.11">
                  <p:embed/>
                  <p:pic>
                    <p:nvPicPr>
                      <p:cNvPr id="7" name="对象 6">
                        <a:extLst>
                          <a:ext uri="{FF2B5EF4-FFF2-40B4-BE49-F238E27FC236}">
                            <a16:creationId xmlns:a16="http://schemas.microsoft.com/office/drawing/2014/main" id="{6617187B-97CD-F049-7328-B6F9BD28D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0" y="2606906"/>
                        <a:ext cx="7734300" cy="3749443"/>
                      </a:xfrm>
                      <a:prstGeom prst="rect">
                        <a:avLst/>
                      </a:prstGeom>
                      <a:noFill/>
                    </p:spPr>
                  </p:pic>
                </p:oleObj>
              </mc:Fallback>
            </mc:AlternateContent>
          </a:graphicData>
        </a:graphic>
      </p:graphicFrame>
    </p:spTree>
    <p:extLst>
      <p:ext uri="{BB962C8B-B14F-4D97-AF65-F5344CB8AC3E}">
        <p14:creationId xmlns:p14="http://schemas.microsoft.com/office/powerpoint/2010/main" val="6259357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800672" y="1328776"/>
            <a:ext cx="8229600" cy="428627"/>
          </a:xfrm>
          <a:ln>
            <a:solidFill>
              <a:srgbClr val="0070C0"/>
            </a:solidFill>
          </a:ln>
        </p:spPr>
        <p:txBody>
          <a:bodyPr>
            <a:normAutofit fontScale="92500" lnSpcReduction="10000"/>
          </a:bodyPr>
          <a:lstStyle/>
          <a:p>
            <a:r>
              <a:rPr lang="zh-CN" altLang="en-US" b="1" dirty="0"/>
              <a:t>利用卷积网络对文本进行分类示例</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343473" y="-3560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026" name="Picture 2" descr="在这里插入图片描述">
            <a:extLst>
              <a:ext uri="{FF2B5EF4-FFF2-40B4-BE49-F238E27FC236}">
                <a16:creationId xmlns:a16="http://schemas.microsoft.com/office/drawing/2014/main" id="{B20A3CB9-47B0-1AFF-680C-5A59A7525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916832"/>
            <a:ext cx="8110736" cy="424847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1">
            <a:extLst>
              <a:ext uri="{FF2B5EF4-FFF2-40B4-BE49-F238E27FC236}">
                <a16:creationId xmlns:a16="http://schemas.microsoft.com/office/drawing/2014/main" id="{18858AC6-ADAD-7152-5B84-C7C2798D2FA2}"/>
              </a:ext>
            </a:extLst>
          </p:cNvPr>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Tree>
    <p:extLst>
      <p:ext uri="{BB962C8B-B14F-4D97-AF65-F5344CB8AC3E}">
        <p14:creationId xmlns:p14="http://schemas.microsoft.com/office/powerpoint/2010/main" val="19450402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图像数据的特点</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1CB3F6B0-F99D-AF2E-5465-2CC1363A1787}"/>
              </a:ext>
            </a:extLst>
          </p:cNvPr>
          <p:cNvSpPr txBox="1"/>
          <p:nvPr/>
        </p:nvSpPr>
        <p:spPr>
          <a:xfrm>
            <a:off x="1981200" y="1955742"/>
            <a:ext cx="8229600" cy="2529923"/>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图像数据</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图像数据在空间上有序的数据，它由像素组成，每个像素的位置在图像中有特定的含义。</a:t>
            </a:r>
            <a:endParaRPr lang="en-US" altLang="zh-CN" sz="2400" b="0" i="0" dirty="0">
              <a:solidFill>
                <a:srgbClr val="333333"/>
              </a:solidFill>
              <a:effectLs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图像数据的特点是具有空间结构和局部相关性，图像中的相邻像素之间通常具有相关性。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1424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69796"/>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lstStyle/>
          <a:p>
            <a:r>
              <a:rPr lang="zh-CN" altLang="en-US" b="1" dirty="0"/>
              <a:t>神经网络理论上可以拟合任何曲线</a:t>
            </a:r>
            <a:endParaRPr lang="en-US" altLang="zh-CN" b="1" dirty="0"/>
          </a:p>
        </p:txBody>
      </p:sp>
      <p:pic>
        <p:nvPicPr>
          <p:cNvPr id="7" name="图片 6">
            <a:extLst>
              <a:ext uri="{FF2B5EF4-FFF2-40B4-BE49-F238E27FC236}">
                <a16:creationId xmlns:a16="http://schemas.microsoft.com/office/drawing/2014/main" id="{0ED116D2-C168-0CFF-FD5D-F3768ACC2FB2}"/>
              </a:ext>
            </a:extLst>
          </p:cNvPr>
          <p:cNvPicPr>
            <a:picLocks noChangeAspect="1"/>
          </p:cNvPicPr>
          <p:nvPr/>
        </p:nvPicPr>
        <p:blipFill>
          <a:blip r:embed="rId3"/>
          <a:stretch>
            <a:fillRect/>
          </a:stretch>
        </p:blipFill>
        <p:spPr>
          <a:xfrm>
            <a:off x="1981200" y="1869796"/>
            <a:ext cx="8229600" cy="4378604"/>
          </a:xfrm>
          <a:prstGeom prst="rect">
            <a:avLst/>
          </a:prstGeom>
        </p:spPr>
      </p:pic>
    </p:spTree>
    <p:extLst>
      <p:ext uri="{BB962C8B-B14F-4D97-AF65-F5344CB8AC3E}">
        <p14:creationId xmlns:p14="http://schemas.microsoft.com/office/powerpoint/2010/main" val="4192478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图像数据的学习方法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CB3F6B0-F99D-AF2E-5465-2CC1363A1787}"/>
                  </a:ext>
                </a:extLst>
              </p:cNvPr>
              <p:cNvSpPr txBox="1"/>
              <p:nvPr/>
            </p:nvSpPr>
            <p:spPr>
              <a:xfrm>
                <a:off x="1981200" y="1955742"/>
                <a:ext cx="8229600" cy="3416320"/>
              </a:xfrm>
              <a:prstGeom prst="rect">
                <a:avLst/>
              </a:prstGeom>
              <a:noFill/>
            </p:spPr>
            <p:txBody>
              <a:bodyPr wrap="square">
                <a:spAutoFit/>
              </a:bodyPr>
              <a:lstStyle/>
              <a:p>
                <a:pPr marL="273050"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图像识别检测等任务：</a:t>
                </a:r>
                <a:endParaRPr lang="en-US" altLang="zh-CN" sz="2400" b="0" i="0" dirty="0">
                  <a:solidFill>
                    <a:srgbClr val="333333"/>
                  </a:solidFill>
                  <a:effectLs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可采用卷积神经网络，</a:t>
                </a:r>
                <a:r>
                  <a:rPr lang="en-US" altLang="zh-CN" sz="2400" b="0" i="0" dirty="0" err="1">
                    <a:solidFill>
                      <a:srgbClr val="333333"/>
                    </a:solidFill>
                    <a:effectLst/>
                    <a:latin typeface="-apple-system"/>
                  </a:rPr>
                  <a:t>YOLO,</a:t>
                </a:r>
                <a:r>
                  <a:rPr lang="en-US" altLang="zh-CN" sz="2400" dirty="0" err="1">
                    <a:solidFill>
                      <a:srgbClr val="333333"/>
                    </a:solidFill>
                    <a:latin typeface="-apple-system"/>
                  </a:rPr>
                  <a:t>Transformer</a:t>
                </a:r>
                <a:r>
                  <a:rPr lang="zh-CN" altLang="en-US" sz="2400" dirty="0">
                    <a:solidFill>
                      <a:srgbClr val="333333"/>
                    </a:solidFill>
                    <a:latin typeface="-apple-system"/>
                  </a:rPr>
                  <a:t>模型的图像版本</a:t>
                </a:r>
                <a:r>
                  <a:rPr lang="en-US" altLang="zh-CN" sz="2400" dirty="0" err="1">
                    <a:solidFill>
                      <a:srgbClr val="333333"/>
                    </a:solidFill>
                    <a:latin typeface="-apple-system"/>
                  </a:rPr>
                  <a:t>ViT</a:t>
                </a:r>
                <a:r>
                  <a:rPr lang="zh-CN" altLang="en-US" sz="2400" dirty="0">
                    <a:solidFill>
                      <a:srgbClr val="333333"/>
                    </a:solidFill>
                    <a:latin typeface="-apple-system"/>
                  </a:rPr>
                  <a:t>（</a:t>
                </a:r>
                <a:r>
                  <a:rPr lang="en-US" altLang="zh-CN" sz="2400" b="1" i="0" dirty="0">
                    <a:solidFill>
                      <a:srgbClr val="05073B"/>
                    </a:solidFill>
                    <a:effectLst/>
                    <a:highlight>
                      <a:srgbClr val="FDFDFE"/>
                    </a:highlight>
                    <a:latin typeface="-apple-system"/>
                  </a:rPr>
                  <a:t> </a:t>
                </a:r>
                <a:r>
                  <a:rPr lang="en-US" altLang="zh-CN" sz="2400" i="0" dirty="0">
                    <a:solidFill>
                      <a:srgbClr val="05073B"/>
                    </a:solidFill>
                    <a:effectLst/>
                    <a:highlight>
                      <a:srgbClr val="FDFDFE"/>
                    </a:highlight>
                    <a:latin typeface="-apple-system"/>
                  </a:rPr>
                  <a:t>Vision Transformer </a:t>
                </a:r>
                <a:r>
                  <a:rPr lang="zh-CN" altLang="en-US" sz="2400" dirty="0">
                    <a:solidFill>
                      <a:srgbClr val="333333"/>
                    </a:solidFill>
                    <a:latin typeface="-apple-system"/>
                  </a:rPr>
                  <a:t>）等</a:t>
                </a:r>
                <a:r>
                  <a:rPr lang="zh-CN" altLang="en-US" sz="2400" b="0" i="0" dirty="0">
                    <a:solidFill>
                      <a:srgbClr val="333333"/>
                    </a:solidFill>
                    <a:effectLst/>
                    <a:latin typeface="-apple-system"/>
                  </a:rPr>
                  <a:t>。</a:t>
                </a:r>
                <a:endParaRPr lang="en-US" altLang="zh-CN" sz="2400" b="0" i="0" dirty="0">
                  <a:solidFill>
                    <a:srgbClr val="333333"/>
                  </a:solidFill>
                  <a:effectLst/>
                  <a:latin typeface="-apple-system"/>
                </a:endParaRPr>
              </a:p>
              <a:p>
                <a:pPr marL="273050"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图像生成任务</a:t>
                </a:r>
                <a:endParaRPr lang="en-US" altLang="zh-CN" sz="2400" b="0" i="0" dirty="0">
                  <a:solidFill>
                    <a:srgbClr val="333333"/>
                  </a:solidFill>
                  <a:effectLs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333333"/>
                    </a:solidFill>
                    <a:latin typeface="-apple-system"/>
                  </a:rPr>
                  <a:t>图像本质上可表示一个分布</a:t>
                </a:r>
                <a14:m>
                  <m:oMath xmlns:m="http://schemas.openxmlformats.org/officeDocument/2006/math">
                    <m:r>
                      <a:rPr lang="en-US" altLang="zh-CN" sz="2400" b="0" i="1" smtClean="0">
                        <a:solidFill>
                          <a:srgbClr val="333333"/>
                        </a:solidFill>
                        <a:latin typeface="Cambria Math" panose="02040503050406030204" pitchFamily="18" charset="0"/>
                      </a:rPr>
                      <m:t>𝑝</m:t>
                    </m:r>
                    <m:r>
                      <a:rPr lang="en-US" altLang="zh-CN" sz="2400" b="0" i="1" smtClean="0">
                        <a:solidFill>
                          <a:srgbClr val="333333"/>
                        </a:solidFill>
                        <a:latin typeface="Cambria Math" panose="02040503050406030204" pitchFamily="18" charset="0"/>
                      </a:rPr>
                      <m:t>(</m:t>
                    </m:r>
                    <m:r>
                      <a:rPr lang="en-US" altLang="zh-CN" sz="2400" b="0" i="1" smtClean="0">
                        <a:solidFill>
                          <a:srgbClr val="333333"/>
                        </a:solidFill>
                        <a:latin typeface="Cambria Math" panose="02040503050406030204" pitchFamily="18" charset="0"/>
                      </a:rPr>
                      <m:t>𝑥</m:t>
                    </m:r>
                    <m:r>
                      <a:rPr lang="en-US" altLang="zh-CN" sz="2400" b="0" i="1" smtClean="0">
                        <a:solidFill>
                          <a:srgbClr val="333333"/>
                        </a:solidFill>
                        <a:latin typeface="Cambria Math" panose="02040503050406030204" pitchFamily="18" charset="0"/>
                      </a:rPr>
                      <m:t>)</m:t>
                    </m:r>
                  </m:oMath>
                </a14:m>
                <a:r>
                  <a:rPr lang="zh-CN" altLang="en-US" sz="2400" dirty="0">
                    <a:solidFill>
                      <a:srgbClr val="333333"/>
                    </a:solidFill>
                    <a:latin typeface="-apple-system"/>
                  </a:rPr>
                  <a:t>，基于这个假设可采用</a:t>
                </a:r>
                <a:r>
                  <a:rPr lang="en-US" altLang="zh-CN" sz="2400" dirty="0">
                    <a:solidFill>
                      <a:srgbClr val="333333"/>
                    </a:solidFill>
                    <a:latin typeface="-apple-system"/>
                  </a:rPr>
                  <a:t>AE,VAE,GAN,DDPM</a:t>
                </a:r>
                <a:r>
                  <a:rPr lang="zh-CN" altLang="en-US" sz="2400" dirty="0">
                    <a:solidFill>
                      <a:srgbClr val="333333"/>
                    </a:solidFill>
                    <a:latin typeface="-apple-system"/>
                  </a:rPr>
                  <a:t>等方法。</a:t>
                </a:r>
                <a:endParaRPr lang="en-US" altLang="zh-CN" sz="2400" dirty="0">
                  <a:solidFill>
                    <a:srgbClr val="333333"/>
                  </a:solidFill>
                  <a:latin typeface="-apple-system"/>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srgbClr val="333333"/>
                    </a:solidFill>
                    <a:latin typeface="-apple-system"/>
                  </a:rPr>
                  <a:t>Sora</a:t>
                </a:r>
                <a:r>
                  <a:rPr lang="zh-CN" altLang="en-US" sz="2400" dirty="0">
                    <a:solidFill>
                      <a:srgbClr val="333333"/>
                    </a:solidFill>
                    <a:latin typeface="-apple-system"/>
                  </a:rPr>
                  <a:t>的基础模型</a:t>
                </a:r>
                <a:r>
                  <a:rPr lang="en-US" altLang="zh-CN" sz="2400" dirty="0" err="1">
                    <a:solidFill>
                      <a:srgbClr val="333333"/>
                    </a:solidFill>
                    <a:latin typeface="-apple-system"/>
                  </a:rPr>
                  <a:t>DiT</a:t>
                </a:r>
                <a:r>
                  <a:rPr lang="zh-CN" altLang="en-US" sz="2400" dirty="0">
                    <a:solidFill>
                      <a:srgbClr val="333333"/>
                    </a:solidFill>
                    <a:latin typeface="-apple-system"/>
                  </a:rPr>
                  <a:t>（</a:t>
                </a:r>
                <a:r>
                  <a:rPr lang="en-US" altLang="zh-CN" sz="2400" i="0" dirty="0">
                    <a:solidFill>
                      <a:srgbClr val="05073B"/>
                    </a:solidFill>
                    <a:effectLst/>
                    <a:highlight>
                      <a:srgbClr val="FDFDFE"/>
                    </a:highlight>
                    <a:latin typeface="-apple-system"/>
                  </a:rPr>
                  <a:t>Diffusion Transformer</a:t>
                </a:r>
                <a:r>
                  <a:rPr lang="zh-CN" altLang="en-US" sz="2400" i="0" dirty="0">
                    <a:solidFill>
                      <a:srgbClr val="05073B"/>
                    </a:solidFill>
                    <a:effectLst/>
                    <a:highlight>
                      <a:srgbClr val="FDFDFE"/>
                    </a:highlight>
                    <a:latin typeface="-apple-system"/>
                  </a:rPr>
                  <a:t>）</a:t>
                </a:r>
                <a:r>
                  <a:rPr lang="zh-CN" altLang="en-US" sz="2400" dirty="0">
                    <a:solidFill>
                      <a:srgbClr val="05073B"/>
                    </a:solidFill>
                    <a:highlight>
                      <a:srgbClr val="FDFDFE"/>
                    </a:highlight>
                    <a:latin typeface="-apple-system"/>
                  </a:rPr>
                  <a:t>模型</a:t>
                </a:r>
                <a:endParaRPr kumimoji="0" lang="en-US" altLang="zh-CN" sz="240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2" name="文本框 1">
                <a:extLst>
                  <a:ext uri="{FF2B5EF4-FFF2-40B4-BE49-F238E27FC236}">
                    <a16:creationId xmlns:a16="http://schemas.microsoft.com/office/drawing/2014/main" id="{1CB3F6B0-F99D-AF2E-5465-2CC1363A1787}"/>
                  </a:ext>
                </a:extLst>
              </p:cNvPr>
              <p:cNvSpPr txBox="1">
                <a:spLocks noRot="1" noChangeAspect="1" noMove="1" noResize="1" noEditPoints="1" noAdjustHandles="1" noChangeArrowheads="1" noChangeShapeType="1" noTextEdit="1"/>
              </p:cNvSpPr>
              <p:nvPr/>
            </p:nvSpPr>
            <p:spPr>
              <a:xfrm>
                <a:off x="1981200" y="1955742"/>
                <a:ext cx="8229600" cy="3416320"/>
              </a:xfrm>
              <a:prstGeom prst="rect">
                <a:avLst/>
              </a:prstGeom>
              <a:blipFill>
                <a:blip r:embed="rId3"/>
                <a:stretch>
                  <a:fillRect l="-741" t="-1250" r="-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9275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序列数据的特点</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1CB3F6B0-F99D-AF2E-5465-2CC1363A1787}"/>
              </a:ext>
            </a:extLst>
          </p:cNvPr>
          <p:cNvSpPr txBox="1"/>
          <p:nvPr/>
        </p:nvSpPr>
        <p:spPr>
          <a:xfrm>
            <a:off x="1981200" y="1955742"/>
            <a:ext cx="8229600" cy="2160591"/>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序列数据</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典型的序列数据包括文本、时间序列数据等。</a:t>
            </a:r>
            <a:endParaRPr lang="en-US" altLang="zh-CN" sz="2400" b="0" i="0" dirty="0">
              <a:solidFill>
                <a:srgbClr val="333333"/>
              </a:solidFill>
              <a:effectLs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序列数据的特点是具有时序性和相关性，前后样本之间可能存在依赖关系</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8377249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序列数据的预处理</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1CB3F6B0-F99D-AF2E-5465-2CC1363A1787}"/>
              </a:ext>
            </a:extLst>
          </p:cNvPr>
          <p:cNvSpPr txBox="1"/>
          <p:nvPr/>
        </p:nvSpPr>
        <p:spPr>
          <a:xfrm>
            <a:off x="1981200" y="1955742"/>
            <a:ext cx="8229600" cy="904863"/>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pic>
        <p:nvPicPr>
          <p:cNvPr id="9" name="图片 8">
            <a:extLst>
              <a:ext uri="{FF2B5EF4-FFF2-40B4-BE49-F238E27FC236}">
                <a16:creationId xmlns:a16="http://schemas.microsoft.com/office/drawing/2014/main" id="{7AEE83A5-51BA-AF16-28CC-C1739BEB820C}"/>
              </a:ext>
            </a:extLst>
          </p:cNvPr>
          <p:cNvPicPr>
            <a:picLocks noChangeAspect="1"/>
          </p:cNvPicPr>
          <p:nvPr/>
        </p:nvPicPr>
        <p:blipFill>
          <a:blip r:embed="rId3"/>
          <a:stretch>
            <a:fillRect/>
          </a:stretch>
        </p:blipFill>
        <p:spPr>
          <a:xfrm>
            <a:off x="1981200" y="1966891"/>
            <a:ext cx="8331200" cy="4389459"/>
          </a:xfrm>
          <a:prstGeom prst="rect">
            <a:avLst/>
          </a:prstGeom>
        </p:spPr>
      </p:pic>
    </p:spTree>
    <p:extLst>
      <p:ext uri="{BB962C8B-B14F-4D97-AF65-F5344CB8AC3E}">
        <p14:creationId xmlns:p14="http://schemas.microsoft.com/office/powerpoint/2010/main" val="3111181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序列数据的学习方法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CB3F6B0-F99D-AF2E-5465-2CC1363A1787}"/>
                  </a:ext>
                </a:extLst>
              </p:cNvPr>
              <p:cNvSpPr txBox="1"/>
              <p:nvPr/>
            </p:nvSpPr>
            <p:spPr>
              <a:xfrm>
                <a:off x="1981200" y="1955742"/>
                <a:ext cx="8229600" cy="3792000"/>
              </a:xfrm>
              <a:prstGeom prst="rect">
                <a:avLst/>
              </a:prstGeom>
              <a:noFill/>
            </p:spPr>
            <p:txBody>
              <a:bodyPr wrap="square">
                <a:spAutoFit/>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序列数据生成任务</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序列数据</a:t>
                </a:r>
                <a:r>
                  <a:rPr lang="zh-CN" altLang="en-US" sz="2400" dirty="0">
                    <a:solidFill>
                      <a:srgbClr val="333333"/>
                    </a:solidFill>
                    <a:latin typeface="-apple-system"/>
                  </a:rPr>
                  <a:t>本质上</a:t>
                </a:r>
                <a:r>
                  <a:rPr lang="zh-CN" altLang="en-US" sz="2400" b="0" i="0" dirty="0">
                    <a:solidFill>
                      <a:srgbClr val="333333"/>
                    </a:solidFill>
                    <a:effectLst/>
                    <a:latin typeface="-apple-system"/>
                  </a:rPr>
                  <a:t>可表示一个</a:t>
                </a:r>
                <a:r>
                  <a:rPr lang="zh-CN" altLang="en-US" sz="2400" dirty="0">
                    <a:solidFill>
                      <a:srgbClr val="333333"/>
                    </a:solidFill>
                    <a:latin typeface="-apple-system"/>
                  </a:rPr>
                  <a:t>条件概率</a:t>
                </a:r>
                <a14:m>
                  <m:oMath xmlns:m="http://schemas.openxmlformats.org/officeDocument/2006/math">
                    <m:r>
                      <a:rPr lang="en-US" altLang="zh-CN" sz="2400" i="1" dirty="0">
                        <a:solidFill>
                          <a:srgbClr val="333333"/>
                        </a:solidFill>
                        <a:latin typeface="Cambria Math" panose="02040503050406030204" pitchFamily="18" charset="0"/>
                      </a:rPr>
                      <m:t>𝑝</m:t>
                    </m:r>
                    <m:d>
                      <m:dPr>
                        <m:ctrlPr>
                          <a:rPr lang="en-US" altLang="zh-CN" sz="2400" i="1" dirty="0">
                            <a:solidFill>
                              <a:srgbClr val="333333"/>
                            </a:solidFill>
                            <a:latin typeface="Cambria Math" panose="02040503050406030204" pitchFamily="18" charset="0"/>
                          </a:rPr>
                        </m:ctrlPr>
                      </m:dPr>
                      <m:e>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b="0" i="1" dirty="0" smtClean="0">
                                <a:solidFill>
                                  <a:srgbClr val="333333"/>
                                </a:solidFill>
                                <a:latin typeface="Cambria Math" panose="02040503050406030204" pitchFamily="18" charset="0"/>
                              </a:rPr>
                              <m:t>1</m:t>
                            </m:r>
                          </m:sub>
                        </m:sSub>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2</m:t>
                            </m:r>
                          </m:sub>
                        </m:sSub>
                        <m:r>
                          <a:rPr lang="en-US" altLang="zh-CN" sz="2400" i="1" dirty="0">
                            <a:solidFill>
                              <a:srgbClr val="333333"/>
                            </a:solidFill>
                            <a:latin typeface="Cambria Math" panose="02040503050406030204" pitchFamily="18" charset="0"/>
                          </a:rPr>
                          <m:t>,</m:t>
                        </m:r>
                        <m:r>
                          <a:rPr lang="en-US" altLang="zh-CN" sz="2400" i="1" dirty="0">
                            <a:solidFill>
                              <a:srgbClr val="333333"/>
                            </a:solidFill>
                            <a:latin typeface="Cambria Math" panose="02040503050406030204" pitchFamily="18" charset="0"/>
                            <a:ea typeface="Cambria Math" panose="02040503050406030204" pitchFamily="18" charset="0"/>
                          </a:rPr>
                          <m:t>⋯</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b="0" i="1" dirty="0" smtClean="0">
                                <a:solidFill>
                                  <a:srgbClr val="333333"/>
                                </a:solidFill>
                                <a:latin typeface="Cambria Math" panose="02040503050406030204" pitchFamily="18" charset="0"/>
                              </a:rPr>
                              <m:t>𝑇</m:t>
                            </m:r>
                          </m:sub>
                        </m:sSub>
                      </m:e>
                    </m:d>
                    <m:r>
                      <a:rPr lang="en-US" altLang="zh-CN" sz="2400" b="0" i="1" dirty="0" smtClean="0">
                        <a:solidFill>
                          <a:srgbClr val="333333"/>
                        </a:solidFill>
                        <a:latin typeface="Cambria Math" panose="02040503050406030204" pitchFamily="18" charset="0"/>
                      </a:rPr>
                      <m:t>=</m:t>
                    </m:r>
                    <m:nary>
                      <m:naryPr>
                        <m:chr m:val="∏"/>
                        <m:ctrlPr>
                          <a:rPr lang="en-US" altLang="zh-CN" sz="2400" b="0" i="1" dirty="0" smtClean="0">
                            <a:solidFill>
                              <a:srgbClr val="333333"/>
                            </a:solidFill>
                            <a:latin typeface="Cambria Math" panose="02040503050406030204" pitchFamily="18" charset="0"/>
                          </a:rPr>
                        </m:ctrlPr>
                      </m:naryPr>
                      <m:sub>
                        <m:r>
                          <m:rPr>
                            <m:sty m:val="p"/>
                            <m:brk m:alnAt="23"/>
                          </m:rPr>
                          <a:rPr lang="en-US" altLang="zh-CN" sz="2400" i="1" dirty="0">
                            <a:solidFill>
                              <a:srgbClr val="333333"/>
                            </a:solidFill>
                            <a:latin typeface="Cambria Math" panose="02040503050406030204" pitchFamily="18" charset="0"/>
                          </a:rPr>
                          <m:t>t</m:t>
                        </m:r>
                        <m:r>
                          <a:rPr lang="en-US" altLang="zh-CN" sz="2400" b="0" i="1" dirty="0" smtClean="0">
                            <a:solidFill>
                              <a:srgbClr val="333333"/>
                            </a:solidFill>
                            <a:latin typeface="Cambria Math" panose="02040503050406030204" pitchFamily="18" charset="0"/>
                          </a:rPr>
                          <m:t>=1</m:t>
                        </m:r>
                      </m:sub>
                      <m:sup>
                        <m:r>
                          <a:rPr lang="en-US" altLang="zh-CN" sz="2400" b="0" i="1" dirty="0" smtClean="0">
                            <a:solidFill>
                              <a:srgbClr val="333333"/>
                            </a:solidFill>
                            <a:latin typeface="Cambria Math" panose="02040503050406030204" pitchFamily="18" charset="0"/>
                          </a:rPr>
                          <m:t>𝑇</m:t>
                        </m:r>
                      </m:sup>
                      <m:e>
                        <m:r>
                          <a:rPr lang="en-US" altLang="zh-CN" sz="2400" i="1" dirty="0">
                            <a:solidFill>
                              <a:srgbClr val="333333"/>
                            </a:solidFill>
                            <a:latin typeface="Cambria Math" panose="02040503050406030204" pitchFamily="18" charset="0"/>
                          </a:rPr>
                          <m:t>𝑝</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sub>
                        </m:sSub>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m:t>
                            </m:r>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r>
                              <a:rPr lang="en-US" altLang="zh-CN" sz="2400" i="1" dirty="0">
                                <a:solidFill>
                                  <a:srgbClr val="333333"/>
                                </a:solidFill>
                                <a:latin typeface="Cambria Math" panose="02040503050406030204" pitchFamily="18" charset="0"/>
                              </a:rPr>
                              <m:t>−1</m:t>
                            </m:r>
                          </m:sub>
                        </m:sSub>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𝑡</m:t>
                            </m:r>
                            <m:r>
                              <a:rPr lang="en-US" altLang="zh-CN" sz="2400" i="1" dirty="0">
                                <a:solidFill>
                                  <a:srgbClr val="333333"/>
                                </a:solidFill>
                                <a:latin typeface="Cambria Math" panose="02040503050406030204" pitchFamily="18" charset="0"/>
                              </a:rPr>
                              <m:t>−2</m:t>
                            </m:r>
                          </m:sub>
                        </m:sSub>
                        <m:r>
                          <a:rPr lang="en-US" altLang="zh-CN" sz="2400" i="1" dirty="0">
                            <a:solidFill>
                              <a:srgbClr val="333333"/>
                            </a:solidFill>
                            <a:latin typeface="Cambria Math" panose="02040503050406030204" pitchFamily="18" charset="0"/>
                          </a:rPr>
                          <m:t>,</m:t>
                        </m:r>
                        <m:r>
                          <a:rPr lang="en-US" altLang="zh-CN" sz="2400" i="1" dirty="0">
                            <a:solidFill>
                              <a:srgbClr val="333333"/>
                            </a:solidFill>
                            <a:latin typeface="Cambria Math" panose="02040503050406030204" pitchFamily="18" charset="0"/>
                            <a:ea typeface="Cambria Math" panose="02040503050406030204" pitchFamily="18" charset="0"/>
                          </a:rPr>
                          <m:t>⋯</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1</m:t>
                            </m:r>
                          </m:sub>
                        </m:sSub>
                        <m:r>
                          <a:rPr lang="en-US" altLang="zh-CN" sz="2400" i="1" dirty="0">
                            <a:solidFill>
                              <a:srgbClr val="333333"/>
                            </a:solidFill>
                            <a:latin typeface="Cambria Math" panose="02040503050406030204" pitchFamily="18" charset="0"/>
                          </a:rPr>
                          <m:t>)</m:t>
                        </m:r>
                      </m:e>
                    </m:nary>
                  </m:oMath>
                </a14:m>
                <a:r>
                  <a:rPr lang="zh-CN" altLang="en-US" sz="2400" b="0" i="0" dirty="0">
                    <a:solidFill>
                      <a:srgbClr val="333333"/>
                    </a:solidFill>
                    <a:effectLst/>
                    <a:latin typeface="-apple-system"/>
                  </a:rPr>
                  <a:t>。</a:t>
                </a:r>
                <a:endParaRPr lang="en-US" altLang="zh-CN" sz="2400" b="0" i="0" dirty="0">
                  <a:solidFill>
                    <a:srgbClr val="333333"/>
                  </a:solidFill>
                  <a:effectLst/>
                  <a:latin typeface="-apple-system"/>
                </a:endParaRPr>
              </a:p>
              <a:p>
                <a:pPr marL="1187450" lvl="2" indent="-273050" eaLnBrk="0" hangingPunct="0">
                  <a:spcBef>
                    <a:spcPct val="20000"/>
                  </a:spcBef>
                  <a:buClr>
                    <a:srgbClr val="0BD0D9"/>
                  </a:buClr>
                  <a:buSzPct val="95000"/>
                  <a:buFont typeface="Wingdings 2" pitchFamily="18" charset="2"/>
                  <a:buChar char=""/>
                  <a:defRPr/>
                </a:pPr>
                <a:r>
                  <a:rPr lang="zh-CN" altLang="en-US" sz="2400" dirty="0">
                    <a:solidFill>
                      <a:srgbClr val="333333"/>
                    </a:solidFill>
                    <a:latin typeface="-apple-system"/>
                  </a:rPr>
                  <a:t>改进表示，</a:t>
                </a:r>
                <a:r>
                  <a:rPr lang="en-US" altLang="zh-CN" sz="2400" dirty="0">
                    <a:solidFill>
                      <a:srgbClr val="333333"/>
                    </a:solidFill>
                  </a:rPr>
                  <a:t> </a:t>
                </a:r>
                <a14:m>
                  <m:oMath xmlns:m="http://schemas.openxmlformats.org/officeDocument/2006/math">
                    <m:sSub>
                      <m:sSubPr>
                        <m:ctrlPr>
                          <a:rPr lang="en-US" altLang="zh-CN" sz="2400" i="1" dirty="0">
                            <a:solidFill>
                              <a:srgbClr val="333333"/>
                            </a:solidFill>
                            <a:latin typeface="Cambria Math" panose="02040503050406030204" pitchFamily="18" charset="0"/>
                          </a:rPr>
                        </m:ctrlPr>
                      </m:sSubPr>
                      <m:e>
                        <m:r>
                          <a:rPr lang="zh-CN" altLang="en-US" sz="2400" i="1" dirty="0">
                            <a:solidFill>
                              <a:srgbClr val="333333"/>
                            </a:solidFill>
                            <a:latin typeface="Cambria Math" panose="02040503050406030204" pitchFamily="18" charset="0"/>
                          </a:rPr>
                          <m:t>对过去的观测</m:t>
                        </m:r>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r>
                          <a:rPr lang="en-US" altLang="zh-CN" sz="2400" i="1" dirty="0">
                            <a:solidFill>
                              <a:srgbClr val="333333"/>
                            </a:solidFill>
                            <a:latin typeface="Cambria Math" panose="02040503050406030204" pitchFamily="18" charset="0"/>
                          </a:rPr>
                          <m:t>−1</m:t>
                        </m:r>
                      </m:sub>
                    </m:sSub>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𝑡</m:t>
                        </m:r>
                        <m:r>
                          <a:rPr lang="en-US" altLang="zh-CN" sz="2400" i="1" dirty="0">
                            <a:solidFill>
                              <a:srgbClr val="333333"/>
                            </a:solidFill>
                            <a:latin typeface="Cambria Math" panose="02040503050406030204" pitchFamily="18" charset="0"/>
                          </a:rPr>
                          <m:t>−2</m:t>
                        </m:r>
                      </m:sub>
                    </m:sSub>
                    <m:r>
                      <a:rPr lang="en-US" altLang="zh-CN" sz="2400" i="1" dirty="0">
                        <a:solidFill>
                          <a:srgbClr val="333333"/>
                        </a:solidFill>
                        <a:latin typeface="Cambria Math" panose="02040503050406030204" pitchFamily="18" charset="0"/>
                      </a:rPr>
                      <m:t>,</m:t>
                    </m:r>
                    <m:r>
                      <a:rPr lang="en-US" altLang="zh-CN" sz="2400" i="1" dirty="0">
                        <a:solidFill>
                          <a:srgbClr val="333333"/>
                        </a:solidFill>
                        <a:latin typeface="Cambria Math" panose="02040503050406030204" pitchFamily="18" charset="0"/>
                        <a:ea typeface="Cambria Math" panose="02040503050406030204" pitchFamily="18" charset="0"/>
                      </a:rPr>
                      <m:t>⋯</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1</m:t>
                        </m:r>
                      </m:sub>
                    </m:sSub>
                  </m:oMath>
                </a14:m>
                <a:r>
                  <a:rPr lang="zh-CN" altLang="en-US" sz="2400" b="0" i="0" dirty="0">
                    <a:solidFill>
                      <a:srgbClr val="333333"/>
                    </a:solidFill>
                    <a:effectLst/>
                    <a:latin typeface="-apple-system"/>
                  </a:rPr>
                  <a:t>进行总结，存入一</a:t>
                </a:r>
                <a:r>
                  <a:rPr lang="zh-CN" altLang="en-US" sz="2400" dirty="0">
                    <a:solidFill>
                      <a:srgbClr val="333333"/>
                    </a:solidFill>
                    <a:latin typeface="-apple-system"/>
                  </a:rPr>
                  <a:t>个隐状态</a:t>
                </a:r>
                <a14:m>
                  <m:oMath xmlns:m="http://schemas.openxmlformats.org/officeDocument/2006/math">
                    <m:sSub>
                      <m:sSubPr>
                        <m:ctrlPr>
                          <a:rPr lang="en-US" altLang="zh-CN" sz="2400" i="1" dirty="0">
                            <a:solidFill>
                              <a:srgbClr val="333333"/>
                            </a:solidFill>
                            <a:latin typeface="Cambria Math" panose="02040503050406030204" pitchFamily="18" charset="0"/>
                          </a:rPr>
                        </m:ctrlPr>
                      </m:sSubPr>
                      <m:e>
                        <m:r>
                          <a:rPr lang="en-US" altLang="zh-CN" sz="2400" b="0" i="1" dirty="0" smtClean="0">
                            <a:solidFill>
                              <a:srgbClr val="333333"/>
                            </a:solidFill>
                            <a:latin typeface="Cambria Math" panose="02040503050406030204" pitchFamily="18" charset="0"/>
                          </a:rPr>
                          <m:t>h</m:t>
                        </m:r>
                      </m:e>
                      <m:sub>
                        <m:r>
                          <a:rPr lang="en-US" altLang="zh-CN" sz="2400" i="1" dirty="0">
                            <a:solidFill>
                              <a:srgbClr val="333333"/>
                            </a:solidFill>
                            <a:latin typeface="Cambria Math" panose="02040503050406030204" pitchFamily="18" charset="0"/>
                          </a:rPr>
                          <m:t>𝑡</m:t>
                        </m:r>
                      </m:sub>
                    </m:sSub>
                  </m:oMath>
                </a14:m>
                <a:r>
                  <a:rPr lang="en-US" altLang="zh-CN" sz="2400" b="0" i="0" dirty="0">
                    <a:solidFill>
                      <a:srgbClr val="333333"/>
                    </a:solidFill>
                    <a:effectLst/>
                    <a:latin typeface="-apple-system"/>
                  </a:rPr>
                  <a:t>(</a:t>
                </a:r>
                <a:r>
                  <a:rPr lang="zh-CN" altLang="en-US" sz="2400" b="0" i="0" dirty="0">
                    <a:solidFill>
                      <a:srgbClr val="333333"/>
                    </a:solidFill>
                    <a:effectLst/>
                    <a:latin typeface="-apple-system"/>
                  </a:rPr>
                  <a:t>或隐</a:t>
                </a:r>
                <a:r>
                  <a:rPr lang="zh-CN" altLang="en-US" sz="2400" dirty="0">
                    <a:solidFill>
                      <a:srgbClr val="333333"/>
                    </a:solidFill>
                    <a:latin typeface="-apple-system"/>
                  </a:rPr>
                  <a:t>变量</a:t>
                </a:r>
                <a:r>
                  <a:rPr lang="en-US" altLang="zh-CN" sz="2400" b="0" i="0" dirty="0">
                    <a:solidFill>
                      <a:srgbClr val="333333"/>
                    </a:solidFill>
                    <a:effectLst/>
                    <a:latin typeface="-apple-system"/>
                  </a:rPr>
                  <a:t>),</a:t>
                </a:r>
                <a:r>
                  <a:rPr lang="zh-CN" altLang="en-US" sz="2400" b="0" i="0" dirty="0">
                    <a:solidFill>
                      <a:srgbClr val="333333"/>
                    </a:solidFill>
                    <a:effectLst/>
                    <a:latin typeface="-apple-system"/>
                  </a:rPr>
                  <a:t>于是</a:t>
                </a:r>
                <a:r>
                  <a:rPr lang="zh-CN" altLang="en-US" sz="2400" dirty="0">
                    <a:solidFill>
                      <a:srgbClr val="333333"/>
                    </a:solidFill>
                    <a:latin typeface="-apple-system"/>
                  </a:rPr>
                  <a:t>有：</a:t>
                </a:r>
                <a:endParaRPr lang="en-US" altLang="zh-CN" sz="2400" i="1" dirty="0">
                  <a:solidFill>
                    <a:srgbClr val="333333"/>
                  </a:solidFill>
                  <a:latin typeface="Cambria Math" panose="02040503050406030204" pitchFamily="18" charset="0"/>
                </a:endParaRPr>
              </a:p>
              <a:p>
                <a:pPr marL="1187450" lvl="2" indent="-273050" eaLnBrk="0" hangingPunct="0">
                  <a:spcBef>
                    <a:spcPct val="20000"/>
                  </a:spcBef>
                  <a:buClr>
                    <a:srgbClr val="0BD0D9"/>
                  </a:buClr>
                  <a:buSzPct val="95000"/>
                  <a:buFont typeface="Wingdings 2" pitchFamily="18" charset="2"/>
                  <a:buChar char=""/>
                  <a:defRPr/>
                </a:pPr>
                <a14:m>
                  <m:oMath xmlns:m="http://schemas.openxmlformats.org/officeDocument/2006/math">
                    <m:r>
                      <a:rPr lang="en-US" altLang="zh-CN" sz="2400" i="1" dirty="0">
                        <a:solidFill>
                          <a:srgbClr val="333333"/>
                        </a:solidFill>
                        <a:latin typeface="Cambria Math" panose="02040503050406030204" pitchFamily="18" charset="0"/>
                      </a:rPr>
                      <m:t>𝑝</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sub>
                    </m:sSub>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m:t>
                        </m:r>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r>
                          <a:rPr lang="en-US" altLang="zh-CN" sz="2400" i="1" dirty="0">
                            <a:solidFill>
                              <a:srgbClr val="333333"/>
                            </a:solidFill>
                            <a:latin typeface="Cambria Math" panose="02040503050406030204" pitchFamily="18" charset="0"/>
                          </a:rPr>
                          <m:t>−1</m:t>
                        </m:r>
                      </m:sub>
                    </m:sSub>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𝑡</m:t>
                        </m:r>
                        <m:r>
                          <a:rPr lang="en-US" altLang="zh-CN" sz="2400" i="1" dirty="0">
                            <a:solidFill>
                              <a:srgbClr val="333333"/>
                            </a:solidFill>
                            <a:latin typeface="Cambria Math" panose="02040503050406030204" pitchFamily="18" charset="0"/>
                          </a:rPr>
                          <m:t>−2</m:t>
                        </m:r>
                      </m:sub>
                    </m:sSub>
                    <m:r>
                      <a:rPr lang="en-US" altLang="zh-CN" sz="2400" i="1" dirty="0">
                        <a:solidFill>
                          <a:srgbClr val="333333"/>
                        </a:solidFill>
                        <a:latin typeface="Cambria Math" panose="02040503050406030204" pitchFamily="18" charset="0"/>
                      </a:rPr>
                      <m:t>,</m:t>
                    </m:r>
                    <m:r>
                      <a:rPr lang="en-US" altLang="zh-CN" sz="2400" i="1" dirty="0">
                        <a:solidFill>
                          <a:srgbClr val="333333"/>
                        </a:solidFill>
                        <a:latin typeface="Cambria Math" panose="02040503050406030204" pitchFamily="18" charset="0"/>
                        <a:ea typeface="Cambria Math" panose="02040503050406030204" pitchFamily="18" charset="0"/>
                      </a:rPr>
                      <m:t>⋯</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a:rPr lang="en-US" altLang="zh-CN" sz="2400" i="1" dirty="0">
                            <a:solidFill>
                              <a:srgbClr val="333333"/>
                            </a:solidFill>
                            <a:latin typeface="Cambria Math" panose="02040503050406030204" pitchFamily="18" charset="0"/>
                          </a:rPr>
                          <m:t>1</m:t>
                        </m:r>
                      </m:sub>
                    </m:sSub>
                    <m:r>
                      <a:rPr lang="en-US" altLang="zh-CN" sz="2400" b="0" i="0" dirty="0" smtClean="0">
                        <a:solidFill>
                          <a:srgbClr val="333333"/>
                        </a:solidFill>
                        <a:latin typeface="Cambria Math" panose="02040503050406030204" pitchFamily="18" charset="0"/>
                      </a:rPr>
                      <m:t>)</m:t>
                    </m:r>
                    <m:r>
                      <a:rPr lang="en-US" altLang="zh-CN" sz="2400" b="0" i="1" dirty="0" smtClean="0">
                        <a:solidFill>
                          <a:srgbClr val="333333"/>
                        </a:solidFill>
                        <a:latin typeface="Cambria Math" panose="02040503050406030204" pitchFamily="18" charset="0"/>
                        <a:ea typeface="Cambria Math" panose="02040503050406030204" pitchFamily="18" charset="0"/>
                      </a:rPr>
                      <m:t>≈</m:t>
                    </m:r>
                    <m:r>
                      <a:rPr lang="en-US" altLang="zh-CN" sz="2400" i="1" dirty="0">
                        <a:solidFill>
                          <a:srgbClr val="333333"/>
                        </a:solidFill>
                        <a:latin typeface="Cambria Math" panose="02040503050406030204" pitchFamily="18" charset="0"/>
                      </a:rPr>
                      <m:t>𝑝</m:t>
                    </m:r>
                    <m:r>
                      <a:rPr lang="en-US" altLang="zh-CN" sz="2400" i="1" dirty="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sub>
                    </m:sSub>
                  </m:oMath>
                </a14:m>
                <a:r>
                  <a:rPr lang="en-US" altLang="zh-CN" sz="2400" b="0" i="0" dirty="0">
                    <a:solidFill>
                      <a:srgbClr val="333333"/>
                    </a:solidFill>
                    <a:effectLst/>
                    <a:latin typeface="-apple-system"/>
                  </a:rPr>
                  <a:t>|</a:t>
                </a:r>
                <a:r>
                  <a:rPr lang="en-US" altLang="zh-CN" sz="2400" dirty="0">
                    <a:solidFill>
                      <a:srgbClr val="333333"/>
                    </a:solidFill>
                  </a:rPr>
                  <a:t> </a:t>
                </a:r>
                <a14:m>
                  <m:oMath xmlns:m="http://schemas.openxmlformats.org/officeDocument/2006/math">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h</m:t>
                        </m:r>
                      </m:e>
                      <m:sub>
                        <m:r>
                          <a:rPr lang="en-US" altLang="zh-CN" sz="2400" i="1" dirty="0">
                            <a:solidFill>
                              <a:srgbClr val="333333"/>
                            </a:solidFill>
                            <a:latin typeface="Cambria Math" panose="02040503050406030204" pitchFamily="18" charset="0"/>
                          </a:rPr>
                          <m:t>𝑡</m:t>
                        </m:r>
                      </m:sub>
                    </m:sSub>
                  </m:oMath>
                </a14:m>
                <a:r>
                  <a:rPr lang="en-US" altLang="zh-CN" sz="2400" b="0" i="0" dirty="0">
                    <a:solidFill>
                      <a:srgbClr val="333333"/>
                    </a:solidFill>
                    <a:effectLst/>
                    <a:latin typeface="-apple-system"/>
                  </a:rPr>
                  <a:t>)</a:t>
                </a:r>
              </a:p>
              <a:p>
                <a:pPr marL="1187450" lvl="2" indent="-273050" eaLnBrk="0" hangingPunct="0">
                  <a:spcBef>
                    <a:spcPct val="20000"/>
                  </a:spcBef>
                  <a:buClr>
                    <a:srgbClr val="0BD0D9"/>
                  </a:buClr>
                  <a:buSzPct val="95000"/>
                  <a:buFont typeface="Wingdings 2" pitchFamily="18" charset="2"/>
                  <a:buChar char=""/>
                  <a:defRPr/>
                </a:pPr>
                <a:r>
                  <a:rPr lang="zh-CN" altLang="en-US" sz="2400" dirty="0">
                    <a:solidFill>
                      <a:srgbClr val="333333"/>
                    </a:solidFill>
                    <a:latin typeface="-apple-system"/>
                  </a:rPr>
                  <a:t>基于当前输入</a:t>
                </a:r>
                <a14:m>
                  <m:oMath xmlns:m="http://schemas.openxmlformats.org/officeDocument/2006/math">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sub>
                    </m:sSub>
                  </m:oMath>
                </a14:m>
                <a:r>
                  <a:rPr lang="zh-CN" altLang="en-US" sz="2400" dirty="0">
                    <a:solidFill>
                      <a:srgbClr val="333333"/>
                    </a:solidFill>
                    <a:latin typeface="-apple-system"/>
                  </a:rPr>
                  <a:t>和先前隐状态</a:t>
                </a:r>
                <a14:m>
                  <m:oMath xmlns:m="http://schemas.openxmlformats.org/officeDocument/2006/math">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h</m:t>
                        </m:r>
                      </m:e>
                      <m:sub>
                        <m:r>
                          <a:rPr lang="en-US" altLang="zh-CN" sz="2400" i="1" dirty="0">
                            <a:solidFill>
                              <a:srgbClr val="333333"/>
                            </a:solidFill>
                            <a:latin typeface="Cambria Math" panose="02040503050406030204" pitchFamily="18" charset="0"/>
                          </a:rPr>
                          <m:t>𝑡</m:t>
                        </m:r>
                        <m:r>
                          <a:rPr lang="en-US" altLang="zh-CN" sz="2400" b="0" i="1" dirty="0" smtClean="0">
                            <a:solidFill>
                              <a:srgbClr val="333333"/>
                            </a:solidFill>
                            <a:latin typeface="Cambria Math" panose="02040503050406030204" pitchFamily="18" charset="0"/>
                          </a:rPr>
                          <m:t>−1</m:t>
                        </m:r>
                      </m:sub>
                    </m:sSub>
                  </m:oMath>
                </a14:m>
                <a:r>
                  <a:rPr lang="zh-CN" altLang="en-US" sz="2400" dirty="0">
                    <a:solidFill>
                      <a:srgbClr val="333333"/>
                    </a:solidFill>
                    <a:latin typeface="-apple-system"/>
                  </a:rPr>
                  <a:t>来计算时间步</a:t>
                </a:r>
                <a:r>
                  <a:rPr lang="en-US" altLang="zh-CN" sz="2400" dirty="0">
                    <a:solidFill>
                      <a:srgbClr val="333333"/>
                    </a:solidFill>
                    <a:latin typeface="-apple-system"/>
                  </a:rPr>
                  <a:t>t</a:t>
                </a:r>
                <a:r>
                  <a:rPr lang="zh-CN" altLang="en-US" sz="2400" dirty="0">
                    <a:solidFill>
                      <a:srgbClr val="333333"/>
                    </a:solidFill>
                    <a:latin typeface="-apple-system"/>
                  </a:rPr>
                  <a:t>处的隐状态：</a:t>
                </a:r>
                <a14:m>
                  <m:oMath xmlns:m="http://schemas.openxmlformats.org/officeDocument/2006/math">
                    <m:sSub>
                      <m:sSubPr>
                        <m:ctrlPr>
                          <a:rPr lang="en-US" altLang="zh-CN" sz="2400" i="1" dirty="0" smtClean="0">
                            <a:solidFill>
                              <a:srgbClr val="333333"/>
                            </a:solidFill>
                            <a:latin typeface="Cambria Math" panose="02040503050406030204" pitchFamily="18" charset="0"/>
                          </a:rPr>
                        </m:ctrlPr>
                      </m:sSubPr>
                      <m:e>
                        <m:r>
                          <a:rPr lang="en-US" altLang="zh-CN" sz="2400" b="0" i="1" dirty="0" smtClean="0">
                            <a:solidFill>
                              <a:srgbClr val="333333"/>
                            </a:solidFill>
                            <a:latin typeface="Cambria Math" panose="02040503050406030204" pitchFamily="18" charset="0"/>
                          </a:rPr>
                          <m:t>h</m:t>
                        </m:r>
                      </m:e>
                      <m:sub>
                        <m:r>
                          <m:rPr>
                            <m:sty m:val="p"/>
                          </m:rPr>
                          <a:rPr lang="en-US" altLang="zh-CN" sz="2400" i="1" dirty="0">
                            <a:solidFill>
                              <a:srgbClr val="333333"/>
                            </a:solidFill>
                            <a:latin typeface="Cambria Math" panose="02040503050406030204" pitchFamily="18" charset="0"/>
                          </a:rPr>
                          <m:t>t</m:t>
                        </m:r>
                      </m:sub>
                    </m:sSub>
                    <m:r>
                      <a:rPr lang="en-US" altLang="zh-CN" sz="2400" b="0" i="0" dirty="0" smtClean="0">
                        <a:solidFill>
                          <a:srgbClr val="333333"/>
                        </a:solidFill>
                        <a:latin typeface="Cambria Math" panose="02040503050406030204" pitchFamily="18" charset="0"/>
                      </a:rPr>
                      <m:t>=</m:t>
                    </m:r>
                    <m:r>
                      <m:rPr>
                        <m:sty m:val="p"/>
                      </m:rPr>
                      <a:rPr lang="en-US" altLang="zh-CN" sz="2400" b="0" i="0" dirty="0" smtClean="0">
                        <a:solidFill>
                          <a:srgbClr val="333333"/>
                        </a:solidFill>
                        <a:latin typeface="Cambria Math" panose="02040503050406030204" pitchFamily="18" charset="0"/>
                      </a:rPr>
                      <m:t>f</m:t>
                    </m:r>
                    <m:r>
                      <a:rPr lang="en-US" altLang="zh-CN" sz="2400" b="0" i="0" dirty="0" smtClean="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𝑥</m:t>
                        </m:r>
                      </m:e>
                      <m:sub>
                        <m:r>
                          <m:rPr>
                            <m:sty m:val="p"/>
                          </m:rPr>
                          <a:rPr lang="en-US" altLang="zh-CN" sz="2400" i="1" dirty="0">
                            <a:solidFill>
                              <a:srgbClr val="333333"/>
                            </a:solidFill>
                            <a:latin typeface="Cambria Math" panose="02040503050406030204" pitchFamily="18" charset="0"/>
                          </a:rPr>
                          <m:t>t</m:t>
                        </m:r>
                      </m:sub>
                    </m:sSub>
                    <m:r>
                      <m:rPr>
                        <m:nor/>
                      </m:rPr>
                      <a:rPr lang="en-US" altLang="zh-CN" sz="2400" b="0" i="0" dirty="0" smtClean="0">
                        <a:solidFill>
                          <a:srgbClr val="333333"/>
                        </a:solidFill>
                        <a:latin typeface="Cambria Math" panose="02040503050406030204" pitchFamily="18" charset="0"/>
                      </a:rPr>
                      <m:t>,</m:t>
                    </m:r>
                    <m:sSub>
                      <m:sSubPr>
                        <m:ctrlPr>
                          <a:rPr lang="en-US" altLang="zh-CN" sz="2400" i="1" dirty="0">
                            <a:solidFill>
                              <a:srgbClr val="333333"/>
                            </a:solidFill>
                            <a:latin typeface="Cambria Math" panose="02040503050406030204" pitchFamily="18" charset="0"/>
                          </a:rPr>
                        </m:ctrlPr>
                      </m:sSubPr>
                      <m:e>
                        <m:r>
                          <a:rPr lang="en-US" altLang="zh-CN" sz="2400" i="1" dirty="0">
                            <a:solidFill>
                              <a:srgbClr val="333333"/>
                            </a:solidFill>
                            <a:latin typeface="Cambria Math" panose="02040503050406030204" pitchFamily="18" charset="0"/>
                          </a:rPr>
                          <m:t>h</m:t>
                        </m:r>
                      </m:e>
                      <m:sub>
                        <m:r>
                          <a:rPr lang="en-US" altLang="zh-CN" sz="2400" i="1" dirty="0">
                            <a:solidFill>
                              <a:srgbClr val="333333"/>
                            </a:solidFill>
                            <a:latin typeface="Cambria Math" panose="02040503050406030204" pitchFamily="18" charset="0"/>
                          </a:rPr>
                          <m:t>𝑡</m:t>
                        </m:r>
                        <m:r>
                          <a:rPr lang="en-US" altLang="zh-CN" sz="2400" b="0" i="1" dirty="0" smtClean="0">
                            <a:solidFill>
                              <a:srgbClr val="333333"/>
                            </a:solidFill>
                            <a:latin typeface="Cambria Math" panose="02040503050406030204" pitchFamily="18" charset="0"/>
                          </a:rPr>
                          <m:t>−1</m:t>
                        </m:r>
                      </m:sub>
                    </m:sSub>
                    <m:r>
                      <a:rPr lang="en-US" altLang="zh-CN" sz="2400" b="0" i="0" dirty="0" smtClean="0">
                        <a:solidFill>
                          <a:srgbClr val="333333"/>
                        </a:solidFill>
                        <a:latin typeface="Cambria Math" panose="02040503050406030204" pitchFamily="18" charset="0"/>
                      </a:rPr>
                      <m:t>)</m:t>
                    </m:r>
                  </m:oMath>
                </a14:m>
                <a:endParaRPr lang="en-US" altLang="zh-CN" sz="2400" b="0" i="0" dirty="0">
                  <a:solidFill>
                    <a:srgbClr val="333333"/>
                  </a:solidFill>
                  <a:effectLst/>
                  <a:latin typeface="-apple-system"/>
                </a:endParaRPr>
              </a:p>
              <a:p>
                <a:pPr marL="1187450" lvl="2" indent="-273050" eaLnBrk="0" hangingPunct="0">
                  <a:spcBef>
                    <a:spcPct val="20000"/>
                  </a:spcBef>
                  <a:buClr>
                    <a:srgbClr val="0BD0D9"/>
                  </a:buClr>
                  <a:buSzPct val="95000"/>
                  <a:buFont typeface="Wingdings 2" pitchFamily="18" charset="2"/>
                  <a:buChar char=""/>
                  <a:defRPr/>
                </a:pPr>
                <a:r>
                  <a:rPr kumimoji="0" lang="zh-CN" altLang="en-US" sz="2400" u="none" strike="noStrike" kern="1200" cap="none" spc="0" normalizeH="0" baseline="0" noProof="0" dirty="0">
                    <a:ln>
                      <a:noFill/>
                    </a:ln>
                    <a:solidFill>
                      <a:srgbClr val="333333"/>
                    </a:solidFill>
                    <a:uLnTx/>
                    <a:uFillTx/>
                    <a:latin typeface="-apple-system"/>
                    <a:ea typeface="等线" panose="02010600030101010101" pitchFamily="2" charset="-122"/>
                    <a:cs typeface="+mn-cs"/>
                  </a:rPr>
                  <a:t>由此出现了</a:t>
                </a:r>
                <a:r>
                  <a:rPr kumimoji="0" lang="en-US" altLang="zh-CN" sz="2400" u="none" strike="noStrike" kern="1200" cap="none" spc="0" normalizeH="0" baseline="0" noProof="0" dirty="0">
                    <a:ln>
                      <a:noFill/>
                    </a:ln>
                    <a:solidFill>
                      <a:srgbClr val="333333"/>
                    </a:solidFill>
                    <a:uLnTx/>
                    <a:uFillTx/>
                    <a:latin typeface="-apple-system"/>
                    <a:ea typeface="等线" panose="02010600030101010101" pitchFamily="2" charset="-122"/>
                    <a:cs typeface="+mn-cs"/>
                  </a:rPr>
                  <a:t>RNN,LSTM,GRU</a:t>
                </a:r>
                <a:r>
                  <a:rPr kumimoji="0" lang="zh-CN" altLang="en-US" sz="2400" u="none" strike="noStrike" kern="1200" cap="none" spc="0" normalizeH="0" baseline="0" noProof="0" dirty="0">
                    <a:ln>
                      <a:noFill/>
                    </a:ln>
                    <a:solidFill>
                      <a:srgbClr val="333333"/>
                    </a:solidFill>
                    <a:uLnTx/>
                    <a:uFillTx/>
                    <a:latin typeface="-apple-system"/>
                    <a:ea typeface="等线" panose="02010600030101010101" pitchFamily="2" charset="-122"/>
                    <a:cs typeface="+mn-cs"/>
                  </a:rPr>
                  <a:t>等带记忆的</a:t>
                </a:r>
                <a:r>
                  <a:rPr lang="zh-CN" altLang="en-US" sz="2400" dirty="0">
                    <a:solidFill>
                      <a:srgbClr val="333333"/>
                    </a:solidFill>
                    <a:latin typeface="-apple-system"/>
                    <a:ea typeface="等线" panose="02010600030101010101" pitchFamily="2" charset="-122"/>
                  </a:rPr>
                  <a:t>循环神经网络</a:t>
                </a:r>
                <a:endParaRPr lang="en-US" altLang="zh-CN" sz="2400" dirty="0">
                  <a:solidFill>
                    <a:srgbClr val="333333"/>
                  </a:solidFill>
                  <a:latin typeface="-apple-system"/>
                  <a:ea typeface="等线" panose="02010600030101010101" pitchFamily="2" charset="-122"/>
                </a:endParaRPr>
              </a:p>
            </p:txBody>
          </p:sp>
        </mc:Choice>
        <mc:Fallback xmlns="">
          <p:sp>
            <p:nvSpPr>
              <p:cNvPr id="2" name="文本框 1">
                <a:extLst>
                  <a:ext uri="{FF2B5EF4-FFF2-40B4-BE49-F238E27FC236}">
                    <a16:creationId xmlns:a16="http://schemas.microsoft.com/office/drawing/2014/main" id="{1CB3F6B0-F99D-AF2E-5465-2CC1363A1787}"/>
                  </a:ext>
                </a:extLst>
              </p:cNvPr>
              <p:cNvSpPr txBox="1">
                <a:spLocks noRot="1" noChangeAspect="1" noMove="1" noResize="1" noEditPoints="1" noAdjustHandles="1" noChangeArrowheads="1" noChangeShapeType="1" noTextEdit="1"/>
              </p:cNvSpPr>
              <p:nvPr/>
            </p:nvSpPr>
            <p:spPr>
              <a:xfrm>
                <a:off x="1981200" y="1955742"/>
                <a:ext cx="8229600" cy="3792000"/>
              </a:xfrm>
              <a:prstGeom prst="rect">
                <a:avLst/>
              </a:prstGeom>
              <a:blipFill>
                <a:blip r:embed="rId3"/>
                <a:stretch>
                  <a:fillRect l="-741" t="-1125" r="-519" b="-28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44609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循环神经网络</a:t>
            </a:r>
            <a:r>
              <a:rPr lang="en-US" altLang="zh-CN" b="1" dirty="0"/>
              <a:t>(RNN)</a:t>
            </a:r>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4FD67144-E633-7E50-8E0D-89C9797FA3AC}"/>
              </a:ext>
            </a:extLst>
          </p:cNvPr>
          <p:cNvPicPr>
            <a:picLocks noChangeAspect="1"/>
          </p:cNvPicPr>
          <p:nvPr/>
        </p:nvPicPr>
        <p:blipFill>
          <a:blip r:embed="rId3"/>
          <a:stretch>
            <a:fillRect/>
          </a:stretch>
        </p:blipFill>
        <p:spPr>
          <a:xfrm>
            <a:off x="2072640" y="1966891"/>
            <a:ext cx="8067040" cy="3922744"/>
          </a:xfrm>
          <a:prstGeom prst="rect">
            <a:avLst/>
          </a:prstGeom>
        </p:spPr>
      </p:pic>
    </p:spTree>
    <p:extLst>
      <p:ext uri="{BB962C8B-B14F-4D97-AF65-F5344CB8AC3E}">
        <p14:creationId xmlns:p14="http://schemas.microsoft.com/office/powerpoint/2010/main" val="768489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a:t>LSTM</a:t>
            </a:r>
            <a:r>
              <a:rPr lang="zh-CN" altLang="en-US" b="1" dirty="0"/>
              <a:t>网络结构</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824A0E84-5E18-569A-8220-8FE4218D809E}"/>
              </a:ext>
            </a:extLst>
          </p:cNvPr>
          <p:cNvPicPr>
            <a:picLocks noChangeAspect="1"/>
          </p:cNvPicPr>
          <p:nvPr/>
        </p:nvPicPr>
        <p:blipFill>
          <a:blip r:embed="rId3"/>
          <a:stretch>
            <a:fillRect/>
          </a:stretch>
        </p:blipFill>
        <p:spPr>
          <a:xfrm>
            <a:off x="1708732" y="2148840"/>
            <a:ext cx="8795438" cy="420751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FB84AE5-99A7-8F44-5F5B-2E7532F95F9B}"/>
                  </a:ext>
                </a:extLst>
              </p:cNvPr>
              <p:cNvSpPr txBox="1"/>
              <p:nvPr/>
            </p:nvSpPr>
            <p:spPr>
              <a:xfrm flipH="1">
                <a:off x="4670108" y="2246223"/>
                <a:ext cx="2447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f</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4FB84AE5-99A7-8F44-5F5B-2E7532F95F9B}"/>
                  </a:ext>
                </a:extLst>
              </p:cNvPr>
              <p:cNvSpPr txBox="1">
                <a:spLocks noRot="1" noChangeAspect="1" noMove="1" noResize="1" noEditPoints="1" noAdjustHandles="1" noChangeArrowheads="1" noChangeShapeType="1" noTextEdit="1"/>
              </p:cNvSpPr>
              <p:nvPr/>
            </p:nvSpPr>
            <p:spPr>
              <a:xfrm flipH="1">
                <a:off x="4670108" y="2246223"/>
                <a:ext cx="244792" cy="369332"/>
              </a:xfrm>
              <a:prstGeom prst="rect">
                <a:avLst/>
              </a:prstGeom>
              <a:blipFill>
                <a:blip r:embed="rId4"/>
                <a:stretch>
                  <a:fillRect r="-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BD870DA-F374-46F3-3079-D1F6EC04C382}"/>
                  </a:ext>
                </a:extLst>
              </p:cNvPr>
              <p:cNvSpPr txBox="1"/>
              <p:nvPr/>
            </p:nvSpPr>
            <p:spPr>
              <a:xfrm flipH="1">
                <a:off x="2660333" y="4370070"/>
                <a:ext cx="2447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f</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8BD870DA-F374-46F3-3079-D1F6EC04C382}"/>
                  </a:ext>
                </a:extLst>
              </p:cNvPr>
              <p:cNvSpPr txBox="1">
                <a:spLocks noRot="1" noChangeAspect="1" noMove="1" noResize="1" noEditPoints="1" noAdjustHandles="1" noChangeArrowheads="1" noChangeShapeType="1" noTextEdit="1"/>
              </p:cNvSpPr>
              <p:nvPr/>
            </p:nvSpPr>
            <p:spPr>
              <a:xfrm flipH="1">
                <a:off x="2660333" y="4370070"/>
                <a:ext cx="244792" cy="369332"/>
              </a:xfrm>
              <a:prstGeom prst="rect">
                <a:avLst/>
              </a:prstGeom>
              <a:blipFill>
                <a:blip r:embed="rId5"/>
                <a:stretch>
                  <a:fillRect r="-14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C03C008-682E-9D51-6341-36BD5B3C1E39}"/>
                  </a:ext>
                </a:extLst>
              </p:cNvPr>
              <p:cNvSpPr txBox="1"/>
              <p:nvPr/>
            </p:nvSpPr>
            <p:spPr>
              <a:xfrm flipH="1">
                <a:off x="7066600" y="2311996"/>
                <a:ext cx="2447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f</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FC03C008-682E-9D51-6341-36BD5B3C1E39}"/>
                  </a:ext>
                </a:extLst>
              </p:cNvPr>
              <p:cNvSpPr txBox="1">
                <a:spLocks noRot="1" noChangeAspect="1" noMove="1" noResize="1" noEditPoints="1" noAdjustHandles="1" noChangeArrowheads="1" noChangeShapeType="1" noTextEdit="1"/>
              </p:cNvSpPr>
              <p:nvPr/>
            </p:nvSpPr>
            <p:spPr>
              <a:xfrm flipH="1">
                <a:off x="7066600" y="2311996"/>
                <a:ext cx="244792" cy="369332"/>
              </a:xfrm>
              <a:prstGeom prst="rect">
                <a:avLst/>
              </a:prstGeom>
              <a:blipFill>
                <a:blip r:embed="rId6"/>
                <a:stretch>
                  <a:fillRect r="-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6804720-FD43-7AB5-49AF-4487C687132B}"/>
                  </a:ext>
                </a:extLst>
              </p:cNvPr>
              <p:cNvSpPr txBox="1"/>
              <p:nvPr/>
            </p:nvSpPr>
            <p:spPr>
              <a:xfrm>
                <a:off x="4542949" y="3884544"/>
                <a:ext cx="231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96804720-FD43-7AB5-49AF-4487C687132B}"/>
                  </a:ext>
                </a:extLst>
              </p:cNvPr>
              <p:cNvSpPr txBox="1">
                <a:spLocks noRot="1" noChangeAspect="1" noMove="1" noResize="1" noEditPoints="1" noAdjustHandles="1" noChangeArrowheads="1" noChangeShapeType="1" noTextEdit="1"/>
              </p:cNvSpPr>
              <p:nvPr/>
            </p:nvSpPr>
            <p:spPr>
              <a:xfrm>
                <a:off x="4542949" y="3884544"/>
                <a:ext cx="231457" cy="369332"/>
              </a:xfrm>
              <a:prstGeom prst="rect">
                <a:avLst/>
              </a:prstGeom>
              <a:blipFill>
                <a:blip r:embed="rId7"/>
                <a:stretch>
                  <a:fillRect r="-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8FCDC06-7831-30A1-F3F6-F6F22F2D412D}"/>
                  </a:ext>
                </a:extLst>
              </p:cNvPr>
              <p:cNvSpPr txBox="1"/>
              <p:nvPr/>
            </p:nvSpPr>
            <p:spPr>
              <a:xfrm>
                <a:off x="5786888" y="3232904"/>
                <a:ext cx="231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48FCDC06-7831-30A1-F3F6-F6F22F2D412D}"/>
                  </a:ext>
                </a:extLst>
              </p:cNvPr>
              <p:cNvSpPr txBox="1">
                <a:spLocks noRot="1" noChangeAspect="1" noMove="1" noResize="1" noEditPoints="1" noAdjustHandles="1" noChangeArrowheads="1" noChangeShapeType="1" noTextEdit="1"/>
              </p:cNvSpPr>
              <p:nvPr/>
            </p:nvSpPr>
            <p:spPr>
              <a:xfrm>
                <a:off x="5786888" y="3232904"/>
                <a:ext cx="231457" cy="369332"/>
              </a:xfrm>
              <a:prstGeom prst="rect">
                <a:avLst/>
              </a:prstGeom>
              <a:blipFill>
                <a:blip r:embed="rId8"/>
                <a:stretch>
                  <a:fillRect r="-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9525E44-285C-81E9-0C7A-8E75A42954FE}"/>
                  </a:ext>
                </a:extLst>
              </p:cNvPr>
              <p:cNvSpPr txBox="1"/>
              <p:nvPr/>
            </p:nvSpPr>
            <p:spPr>
              <a:xfrm>
                <a:off x="7941469" y="2322444"/>
                <a:ext cx="231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79525E44-285C-81E9-0C7A-8E75A42954FE}"/>
                  </a:ext>
                </a:extLst>
              </p:cNvPr>
              <p:cNvSpPr txBox="1">
                <a:spLocks noRot="1" noChangeAspect="1" noMove="1" noResize="1" noEditPoints="1" noAdjustHandles="1" noChangeArrowheads="1" noChangeShapeType="1" noTextEdit="1"/>
              </p:cNvSpPr>
              <p:nvPr/>
            </p:nvSpPr>
            <p:spPr>
              <a:xfrm>
                <a:off x="7941469" y="2322444"/>
                <a:ext cx="231457" cy="369332"/>
              </a:xfrm>
              <a:prstGeom prst="rect">
                <a:avLst/>
              </a:prstGeom>
              <a:blipFill>
                <a:blip r:embed="rId9"/>
                <a:stretch>
                  <a:fillRect r="-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AC5BBB8-F30B-8A60-BEF1-B7D0E44DA08E}"/>
                  </a:ext>
                </a:extLst>
              </p:cNvPr>
              <p:cNvSpPr txBox="1"/>
              <p:nvPr/>
            </p:nvSpPr>
            <p:spPr>
              <a:xfrm>
                <a:off x="8218646" y="2311996"/>
                <a:ext cx="231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7AC5BBB8-F30B-8A60-BEF1-B7D0E44DA08E}"/>
                  </a:ext>
                </a:extLst>
              </p:cNvPr>
              <p:cNvSpPr txBox="1">
                <a:spLocks noRot="1" noChangeAspect="1" noMove="1" noResize="1" noEditPoints="1" noAdjustHandles="1" noChangeArrowheads="1" noChangeShapeType="1" noTextEdit="1"/>
              </p:cNvSpPr>
              <p:nvPr/>
            </p:nvSpPr>
            <p:spPr>
              <a:xfrm>
                <a:off x="8218646" y="2311996"/>
                <a:ext cx="231457" cy="369332"/>
              </a:xfrm>
              <a:prstGeom prst="rect">
                <a:avLst/>
              </a:prstGeom>
              <a:blipFill>
                <a:blip r:embed="rId10"/>
                <a:stretch>
                  <a:fillRect r="-44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CB2C3D6-05C5-9B4E-F8C5-D176AEF859C5}"/>
                  </a:ext>
                </a:extLst>
              </p:cNvPr>
              <p:cNvSpPr txBox="1"/>
              <p:nvPr/>
            </p:nvSpPr>
            <p:spPr>
              <a:xfrm>
                <a:off x="6001703" y="3221474"/>
                <a:ext cx="31146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0" name="文本框 19">
                <a:extLst>
                  <a:ext uri="{FF2B5EF4-FFF2-40B4-BE49-F238E27FC236}">
                    <a16:creationId xmlns:a16="http://schemas.microsoft.com/office/drawing/2014/main" id="{3CB2C3D6-05C5-9B4E-F8C5-D176AEF859C5}"/>
                  </a:ext>
                </a:extLst>
              </p:cNvPr>
              <p:cNvSpPr txBox="1">
                <a:spLocks noRot="1" noChangeAspect="1" noMove="1" noResize="1" noEditPoints="1" noAdjustHandles="1" noChangeArrowheads="1" noChangeShapeType="1" noTextEdit="1"/>
              </p:cNvSpPr>
              <p:nvPr/>
            </p:nvSpPr>
            <p:spPr>
              <a:xfrm>
                <a:off x="6001703" y="3221474"/>
                <a:ext cx="311467" cy="369332"/>
              </a:xfrm>
              <a:prstGeom prst="rect">
                <a:avLst/>
              </a:prstGeom>
              <a:blipFill>
                <a:blip r:embed="rId11"/>
                <a:stretch>
                  <a:fillRect r="-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C50021B-01B6-6311-DAF3-4DC079F8C64E}"/>
                  </a:ext>
                </a:extLst>
              </p:cNvPr>
              <p:cNvSpPr txBox="1"/>
              <p:nvPr/>
            </p:nvSpPr>
            <p:spPr>
              <a:xfrm>
                <a:off x="6487478" y="3888224"/>
                <a:ext cx="31146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e>
                        <m:sub>
                          <m:r>
                            <m:rPr>
                              <m:sty m:val="p"/>
                            </m:r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t</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 name="文本框 1">
                <a:extLst>
                  <a:ext uri="{FF2B5EF4-FFF2-40B4-BE49-F238E27FC236}">
                    <a16:creationId xmlns:a16="http://schemas.microsoft.com/office/drawing/2014/main" id="{9C50021B-01B6-6311-DAF3-4DC079F8C64E}"/>
                  </a:ext>
                </a:extLst>
              </p:cNvPr>
              <p:cNvSpPr txBox="1">
                <a:spLocks noRot="1" noChangeAspect="1" noMove="1" noResize="1" noEditPoints="1" noAdjustHandles="1" noChangeArrowheads="1" noChangeShapeType="1" noTextEdit="1"/>
              </p:cNvSpPr>
              <p:nvPr/>
            </p:nvSpPr>
            <p:spPr>
              <a:xfrm>
                <a:off x="6487478" y="3888224"/>
                <a:ext cx="311467" cy="369332"/>
              </a:xfrm>
              <a:prstGeom prst="rect">
                <a:avLst/>
              </a:prstGeom>
              <a:blipFill>
                <a:blip r:embed="rId12"/>
                <a:stretch>
                  <a:fillRect r="-7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33521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a:t>LSTM</a:t>
            </a:r>
            <a:r>
              <a:rPr lang="zh-CN" altLang="en-US" b="1" dirty="0"/>
              <a:t>网络结构</a:t>
            </a:r>
            <a:r>
              <a:rPr lang="en-US" altLang="zh-CN" b="1" dirty="0"/>
              <a:t>—</a:t>
            </a:r>
            <a:r>
              <a:rPr lang="zh-CN" altLang="en-US" b="1" dirty="0"/>
              <a:t>计算过程</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24" name="图片 23">
            <a:extLst>
              <a:ext uri="{FF2B5EF4-FFF2-40B4-BE49-F238E27FC236}">
                <a16:creationId xmlns:a16="http://schemas.microsoft.com/office/drawing/2014/main" id="{9FFCA743-762F-3C5C-D09F-C37A7AEB6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710" y="2509837"/>
            <a:ext cx="8656320" cy="4029075"/>
          </a:xfrm>
          <a:prstGeom prst="rect">
            <a:avLst/>
          </a:prstGeom>
        </p:spPr>
      </p:pic>
    </p:spTree>
    <p:extLst>
      <p:ext uri="{BB962C8B-B14F-4D97-AF65-F5344CB8AC3E}">
        <p14:creationId xmlns:p14="http://schemas.microsoft.com/office/powerpoint/2010/main" val="19301824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a:t>GRU</a:t>
            </a:r>
            <a:r>
              <a:rPr lang="zh-CN" altLang="en-US" b="1" dirty="0"/>
              <a:t>网络结构</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2" name="图片 1">
            <a:extLst>
              <a:ext uri="{FF2B5EF4-FFF2-40B4-BE49-F238E27FC236}">
                <a16:creationId xmlns:a16="http://schemas.microsoft.com/office/drawing/2014/main" id="{B4E0D55F-0535-64C6-7FF0-087D4302343F}"/>
              </a:ext>
            </a:extLst>
          </p:cNvPr>
          <p:cNvPicPr>
            <a:picLocks noChangeAspect="1"/>
          </p:cNvPicPr>
          <p:nvPr/>
        </p:nvPicPr>
        <p:blipFill>
          <a:blip r:embed="rId3"/>
          <a:srcRect/>
          <a:stretch>
            <a:fillRect/>
          </a:stretch>
        </p:blipFill>
        <p:spPr>
          <a:xfrm>
            <a:off x="1352811" y="1928803"/>
            <a:ext cx="9745250" cy="3960832"/>
          </a:xfrm>
          <a:prstGeom prst="rect">
            <a:avLst/>
          </a:prstGeom>
          <a:noFill/>
          <a:ln w="9525">
            <a:noFill/>
            <a:miter lim="800000"/>
            <a:headEnd/>
            <a:tailEnd/>
          </a:ln>
        </p:spPr>
      </p:pic>
    </p:spTree>
    <p:extLst>
      <p:ext uri="{BB962C8B-B14F-4D97-AF65-F5344CB8AC3E}">
        <p14:creationId xmlns:p14="http://schemas.microsoft.com/office/powerpoint/2010/main" val="3589056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a:t>GRU</a:t>
            </a:r>
            <a:r>
              <a:rPr lang="zh-CN" altLang="en-US" b="1" dirty="0"/>
              <a:t>网络结构</a:t>
            </a:r>
            <a:r>
              <a:rPr lang="en-US" altLang="zh-CN" b="1" dirty="0"/>
              <a:t>—</a:t>
            </a:r>
            <a:r>
              <a:rPr lang="zh-CN" altLang="en-US" b="1" dirty="0"/>
              <a:t>计算过程示意图</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E173EDD1-7A3B-0B51-5DE0-595FB534B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810" y="2416175"/>
            <a:ext cx="9547860" cy="4305300"/>
          </a:xfrm>
          <a:prstGeom prst="rect">
            <a:avLst/>
          </a:prstGeom>
        </p:spPr>
      </p:pic>
    </p:spTree>
    <p:extLst>
      <p:ext uri="{BB962C8B-B14F-4D97-AF65-F5344CB8AC3E}">
        <p14:creationId xmlns:p14="http://schemas.microsoft.com/office/powerpoint/2010/main" val="257219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循环神经网络的优势与不足</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循环神经网络</a:t>
            </a:r>
            <a:endParaRPr lang="en-US" altLang="zh-CN" sz="2800" dirty="0"/>
          </a:p>
        </p:txBody>
      </p:sp>
      <p:sp>
        <p:nvSpPr>
          <p:cNvPr id="6" name="Rectangle 2">
            <a:extLst>
              <a:ext uri="{FF2B5EF4-FFF2-40B4-BE49-F238E27FC236}">
                <a16:creationId xmlns:a16="http://schemas.microsoft.com/office/drawing/2014/main" id="{222E2F99-C47C-1472-1FE2-AFD268FFD1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1CB3F6B0-F99D-AF2E-5465-2CC1363A1787}"/>
              </a:ext>
            </a:extLst>
          </p:cNvPr>
          <p:cNvSpPr txBox="1"/>
          <p:nvPr/>
        </p:nvSpPr>
        <p:spPr>
          <a:xfrm>
            <a:off x="1981200" y="1955742"/>
            <a:ext cx="8229600" cy="904863"/>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
        <p:nvSpPr>
          <p:cNvPr id="8" name="文本框 7">
            <a:extLst>
              <a:ext uri="{FF2B5EF4-FFF2-40B4-BE49-F238E27FC236}">
                <a16:creationId xmlns:a16="http://schemas.microsoft.com/office/drawing/2014/main" id="{DDF72E89-2BB5-F954-C076-79BFF590DB82}"/>
              </a:ext>
            </a:extLst>
          </p:cNvPr>
          <p:cNvSpPr txBox="1"/>
          <p:nvPr/>
        </p:nvSpPr>
        <p:spPr>
          <a:xfrm>
            <a:off x="1975432" y="2037022"/>
            <a:ext cx="8357288" cy="5262979"/>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优势</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处理序列数据：</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RNN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能够有效处理不定长的序列数据，如自然语言、时间序列等。其循环结构使得前面的输入能够影响后续的输出，适用于许多实际场景中存在时序关系的任务。</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不足</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长期依赖问题：传统的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RNN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结构在处理长序列时容易出现梯度消失或梯度爆炸问题，导致难以捕捉较长距离的依赖关系。</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并行计算性能较差：由于</a:t>
            </a:r>
            <a:r>
              <a:rPr lang="en-US" altLang="zh-CN" sz="2400" b="0" i="0" dirty="0">
                <a:solidFill>
                  <a:srgbClr val="333333"/>
                </a:solidFill>
                <a:effectLst/>
                <a:latin typeface="-apple-system"/>
              </a:rPr>
              <a:t>RNN</a:t>
            </a:r>
            <a:r>
              <a:rPr lang="zh-CN" altLang="en-US" sz="2400" b="0" i="0" dirty="0">
                <a:solidFill>
                  <a:srgbClr val="333333"/>
                </a:solidFill>
                <a:effectLst/>
                <a:latin typeface="-apple-system"/>
              </a:rPr>
              <a:t>的循环特性，导致其难以进行有效的并行计算，限制了其在大规模数据上的应用性能。</a:t>
            </a:r>
          </a:p>
          <a:p>
            <a:pPr marL="730250" lvl="1" indent="-273050" eaLnBrk="0" hangingPunct="0">
              <a:spcBef>
                <a:spcPct val="20000"/>
              </a:spcBef>
              <a:buClr>
                <a:srgbClr val="0BD0D9"/>
              </a:buClr>
              <a:buSzPct val="95000"/>
              <a:buFont typeface="Wingdings 2" pitchFamily="18" charset="2"/>
              <a:buChar char=""/>
              <a:defRPr/>
            </a:pP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7565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69796"/>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lstStyle/>
          <a:p>
            <a:r>
              <a:rPr lang="zh-CN" altLang="en-US" b="1" dirty="0"/>
              <a:t>神经网络可以实现传统机器学习的任务</a:t>
            </a:r>
            <a:endParaRPr lang="en-US" altLang="zh-CN" b="1" dirty="0"/>
          </a:p>
        </p:txBody>
      </p:sp>
      <p:pic>
        <p:nvPicPr>
          <p:cNvPr id="3" name="图片 2">
            <a:extLst>
              <a:ext uri="{FF2B5EF4-FFF2-40B4-BE49-F238E27FC236}">
                <a16:creationId xmlns:a16="http://schemas.microsoft.com/office/drawing/2014/main" id="{F9ECB362-7993-72DD-39AC-834EFB25DAF0}"/>
              </a:ext>
            </a:extLst>
          </p:cNvPr>
          <p:cNvPicPr>
            <a:picLocks noChangeAspect="1"/>
          </p:cNvPicPr>
          <p:nvPr/>
        </p:nvPicPr>
        <p:blipFill>
          <a:blip r:embed="rId3"/>
          <a:srcRect/>
          <a:stretch>
            <a:fillRect/>
          </a:stretch>
        </p:blipFill>
        <p:spPr bwMode="auto">
          <a:xfrm>
            <a:off x="1981200" y="2032000"/>
            <a:ext cx="8310879" cy="4226553"/>
          </a:xfrm>
          <a:prstGeom prst="rect">
            <a:avLst/>
          </a:prstGeom>
          <a:noFill/>
          <a:ln w="9525">
            <a:noFill/>
            <a:miter lim="800000"/>
            <a:headEnd/>
            <a:tailEnd/>
          </a:ln>
        </p:spPr>
      </p:pic>
    </p:spTree>
    <p:extLst>
      <p:ext uri="{BB962C8B-B14F-4D97-AF65-F5344CB8AC3E}">
        <p14:creationId xmlns:p14="http://schemas.microsoft.com/office/powerpoint/2010/main" val="3318298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迁移学习</a:t>
            </a:r>
            <a:r>
              <a:rPr lang="en-US" altLang="zh-CN" b="1" dirty="0"/>
              <a:t>----</a:t>
            </a:r>
            <a:r>
              <a:rPr lang="zh-CN" altLang="en-US" b="1" dirty="0"/>
              <a:t>犹如站在巨人的肩膀上！</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迁移学习</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241136" cy="3711785"/>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迁移学习通过将从一个任务中学到的特征和模型知识应用到另一个相关任务中。</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迁移学习在数据量有限或相似任务之间共享知识的情况下特别有效。</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通过迁移学习，可以减少样本量小的任务的学习成本，提高模型性能，并实现更快的训练速度和更好的泛化能力。。</a:t>
            </a:r>
          </a:p>
        </p:txBody>
      </p:sp>
    </p:spTree>
    <p:extLst>
      <p:ext uri="{BB962C8B-B14F-4D97-AF65-F5344CB8AC3E}">
        <p14:creationId xmlns:p14="http://schemas.microsoft.com/office/powerpoint/2010/main" val="403238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迁移学习主要应用场景</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迁移学习</a:t>
            </a:r>
            <a:endParaRPr lang="en-US" altLang="zh-CN" sz="2800" dirty="0"/>
          </a:p>
        </p:txBody>
      </p:sp>
      <p:sp>
        <p:nvSpPr>
          <p:cNvPr id="3" name="Rectangle 2">
            <a:extLst>
              <a:ext uri="{FF2B5EF4-FFF2-40B4-BE49-F238E27FC236}">
                <a16:creationId xmlns:a16="http://schemas.microsoft.com/office/drawing/2014/main" id="{9FDAF36E-36F6-132D-1AA7-7DCB36E13DC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6" name="对象 5">
            <a:extLst>
              <a:ext uri="{FF2B5EF4-FFF2-40B4-BE49-F238E27FC236}">
                <a16:creationId xmlns:a16="http://schemas.microsoft.com/office/drawing/2014/main" id="{BE460099-A710-290E-0913-63172C54FB3B}"/>
              </a:ext>
            </a:extLst>
          </p:cNvPr>
          <p:cNvGraphicFramePr>
            <a:graphicFrameLocks noChangeAspect="1"/>
          </p:cNvGraphicFramePr>
          <p:nvPr/>
        </p:nvGraphicFramePr>
        <p:xfrm>
          <a:off x="1638300" y="2263775"/>
          <a:ext cx="8845985" cy="3836400"/>
        </p:xfrm>
        <a:graphic>
          <a:graphicData uri="http://schemas.openxmlformats.org/presentationml/2006/ole">
            <mc:AlternateContent xmlns:mc="http://schemas.openxmlformats.org/markup-compatibility/2006">
              <mc:Choice xmlns:v="urn:schemas-microsoft-com:vml" Requires="v">
                <p:oleObj name="Visio" r:id="rId3" imgW="2882707" imgH="2334602" progId="Visio.Drawing.11">
                  <p:embed/>
                </p:oleObj>
              </mc:Choice>
              <mc:Fallback>
                <p:oleObj name="Visio" r:id="rId3" imgW="2882707" imgH="2334602" progId="Visio.Drawing.11">
                  <p:embed/>
                  <p:pic>
                    <p:nvPicPr>
                      <p:cNvPr id="6" name="对象 5">
                        <a:extLst>
                          <a:ext uri="{FF2B5EF4-FFF2-40B4-BE49-F238E27FC236}">
                            <a16:creationId xmlns:a16="http://schemas.microsoft.com/office/drawing/2014/main" id="{BE460099-A710-290E-0913-63172C54F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2263775"/>
                        <a:ext cx="8845985" cy="3836400"/>
                      </a:xfrm>
                      <a:prstGeom prst="rect">
                        <a:avLst/>
                      </a:prstGeom>
                      <a:noFill/>
                    </p:spPr>
                  </p:pic>
                </p:oleObj>
              </mc:Fallback>
            </mc:AlternateContent>
          </a:graphicData>
        </a:graphic>
      </p:graphicFrame>
    </p:spTree>
    <p:extLst>
      <p:ext uri="{BB962C8B-B14F-4D97-AF65-F5344CB8AC3E}">
        <p14:creationId xmlns:p14="http://schemas.microsoft.com/office/powerpoint/2010/main" val="41298304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迁移学习与大语言模型</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迁移学习</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241136" cy="3933384"/>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预训练与微调：</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ChatGPT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BERT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都采用了预训练与微调的方法。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多任务学习</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可以通过多任务学习的方式进行迁移学习</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零样本学习：</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在没有目标任务训练数据的情况下，将已有的知识迁移到新任务中。</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领域自适应：</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迁移学习可以用于大语言模型中的领域自适应问题。</a:t>
            </a:r>
          </a:p>
        </p:txBody>
      </p:sp>
    </p:spTree>
    <p:extLst>
      <p:ext uri="{BB962C8B-B14F-4D97-AF65-F5344CB8AC3E}">
        <p14:creationId xmlns:p14="http://schemas.microsoft.com/office/powerpoint/2010/main" val="139810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5"/>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激活函数的主要功能</a:t>
            </a:r>
            <a:endParaRPr lang="en-US" altLang="zh-CN" b="1" dirty="0"/>
          </a:p>
        </p:txBody>
      </p:sp>
      <mc:AlternateContent xmlns:mc="http://schemas.openxmlformats.org/markup-compatibility/2006" xmlns:a14="http://schemas.microsoft.com/office/drawing/2010/main">
        <mc:Choice Requires="a14">
          <p:sp>
            <p:nvSpPr>
              <p:cNvPr id="3" name="内容占位符 5">
                <a:extLst>
                  <a:ext uri="{FF2B5EF4-FFF2-40B4-BE49-F238E27FC236}">
                    <a16:creationId xmlns:a16="http://schemas.microsoft.com/office/drawing/2014/main" id="{4A40AACB-DB98-4AAF-FAEF-20FE1ADCAFD4}"/>
                  </a:ext>
                </a:extLst>
              </p:cNvPr>
              <p:cNvSpPr txBox="1">
                <a:spLocks/>
              </p:cNvSpPr>
              <p:nvPr/>
            </p:nvSpPr>
            <p:spPr bwMode="auto">
              <a:xfrm>
                <a:off x="1981200" y="1869796"/>
                <a:ext cx="856488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引入非线性</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如果没有激活函数，神经网络的每一层都仅仅是对输入进行线性变换（加权和），那么无论网络有多少层，输出都将是输入的线性组合。</a:t>
                </a:r>
                <a14:m>
                  <m:oMath xmlns:m="http://schemas.openxmlformats.org/officeDocument/2006/math">
                    <m:r>
                      <a:rPr lang="zh-CN" altLang="en-US" sz="2400" dirty="0">
                        <a:solidFill>
                          <a:prstClr val="black"/>
                        </a:solidFill>
                        <a:latin typeface="Cambria Math" panose="02040503050406030204" pitchFamily="18" charset="0"/>
                      </a:rPr>
                      <m:t>如</m:t>
                    </m:r>
                    <m:r>
                      <a:rPr lang="zh-CN" altLang="en-US" sz="2400" i="1" dirty="0" smtClean="0">
                        <a:solidFill>
                          <a:prstClr val="black"/>
                        </a:solidFill>
                        <a:latin typeface="Cambria Math" panose="02040503050406030204" pitchFamily="18" charset="0"/>
                      </a:rPr>
                      <m:t>以线性</m:t>
                    </m:r>
                    <m:r>
                      <a:rPr lang="zh-CN" altLang="en-US" sz="2400" i="1" dirty="0">
                        <a:solidFill>
                          <a:prstClr val="black"/>
                        </a:solidFill>
                        <a:latin typeface="Cambria Math" panose="02040503050406030204" pitchFamily="18" charset="0"/>
                      </a:rPr>
                      <m:t>函数</m:t>
                    </m:r>
                    <m:r>
                      <a:rPr lang="zh-CN" altLang="en-US" sz="2400" i="1" dirty="0" smtClean="0">
                        <a:solidFill>
                          <a:prstClr val="black"/>
                        </a:solidFill>
                        <a:latin typeface="Cambria Math" panose="02040503050406030204" pitchFamily="18" charset="0"/>
                      </a:rPr>
                      <m:t>：</m:t>
                    </m:r>
                    <m:r>
                      <m:rPr>
                        <m:sty m:val="p"/>
                      </m:rPr>
                      <a:rPr lang="en-US" altLang="zh-CN" sz="2400" i="1" dirty="0">
                        <a:solidFill>
                          <a:prstClr val="black"/>
                        </a:solidFill>
                        <a:latin typeface="Cambria Math" panose="02040503050406030204" pitchFamily="18" charset="0"/>
                      </a:rPr>
                      <m:t>h</m:t>
                    </m:r>
                    <m:r>
                      <a:rPr lang="en-US" altLang="zh-CN" sz="2400" b="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rPr>
                      <m:t>𝑥</m:t>
                    </m:r>
                    <m:r>
                      <a:rPr lang="en-US" altLang="zh-CN" sz="2400" b="0" i="1" dirty="0" smtClean="0">
                        <a:solidFill>
                          <a:prstClr val="black"/>
                        </a:solidFill>
                        <a:latin typeface="Cambria Math" panose="02040503050406030204" pitchFamily="18" charset="0"/>
                      </a:rPr>
                      <m:t>)=</m:t>
                    </m:r>
                    <m:r>
                      <a:rPr kumimoji="0" lang="en-US" altLang="zh-CN" sz="2400" b="0" i="1" u="none" strike="noStrike" kern="1200" cap="none" spc="0" normalizeH="0" baseline="0" noProof="0" dirty="0" err="1" smtClean="0">
                        <a:ln>
                          <a:noFill/>
                        </a:ln>
                        <a:solidFill>
                          <a:prstClr val="black"/>
                        </a:solidFill>
                        <a:effectLst/>
                        <a:uLnTx/>
                        <a:uFillTx/>
                        <a:latin typeface="Cambria Math" panose="02040503050406030204" pitchFamily="18" charset="0"/>
                        <a:ea typeface="+mn-ea"/>
                        <a:cs typeface="+mn-cs"/>
                      </a:rPr>
                      <m:t>𝑘</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lang="zh-CN" altLang="en-US" sz="2400" i="1" dirty="0">
                        <a:solidFill>
                          <a:prstClr val="black"/>
                        </a:solidFill>
                        <a:latin typeface="Cambria Math" panose="02040503050406030204" pitchFamily="18" charset="0"/>
                      </a:rPr>
                      <m:t>作为</m:t>
                    </m:r>
                  </m:oMath>
                </a14:m>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激活函数，经过对应的</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3</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层神经网络，</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d>
                          </m:e>
                        </m:d>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oMath>
                </a14:m>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还是一个线性函数，</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这样就无法发挥多层网络带来得优势，也无法学习和表示复杂的非线性问题</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前面介绍的阶跃，</a:t>
                </a:r>
                <a:r>
                  <a:rPr lang="en-US" altLang="zh-CN" sz="2400" dirty="0">
                    <a:solidFill>
                      <a:prstClr val="black"/>
                    </a:solidFill>
                    <a:latin typeface="等线" panose="020F0502020204030204"/>
                  </a:rPr>
                  <a:t>sigmoid</a:t>
                </a:r>
                <a:r>
                  <a:rPr lang="zh-CN" altLang="en-US" sz="2400" dirty="0">
                    <a:solidFill>
                      <a:prstClr val="black"/>
                    </a:solidFill>
                    <a:latin typeface="等线" panose="020F0502020204030204"/>
                  </a:rPr>
                  <a:t>，</a:t>
                </a:r>
                <a:r>
                  <a:rPr lang="en-US" altLang="zh-CN" sz="2400" dirty="0" err="1">
                    <a:solidFill>
                      <a:prstClr val="black"/>
                    </a:solidFill>
                    <a:latin typeface="等线" panose="020F0502020204030204"/>
                  </a:rPr>
                  <a:t>ReLU</a:t>
                </a:r>
                <a:r>
                  <a:rPr lang="zh-CN" altLang="en-US" sz="2400" dirty="0">
                    <a:solidFill>
                      <a:prstClr val="black"/>
                    </a:solidFill>
                    <a:latin typeface="等线" panose="020F0502020204030204"/>
                  </a:rPr>
                  <a:t>等激活函数都是非线性函数</a:t>
                </a: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3" name="内容占位符 5">
                <a:extLst>
                  <a:ext uri="{FF2B5EF4-FFF2-40B4-BE49-F238E27FC236}">
                    <a16:creationId xmlns:a16="http://schemas.microsoft.com/office/drawing/2014/main" id="{4A40AACB-DB98-4AAF-FAEF-20FE1ADCAFD4}"/>
                  </a:ext>
                </a:extLst>
              </p:cNvPr>
              <p:cNvSpPr txBox="1">
                <a:spLocks noRot="1" noChangeAspect="1" noMove="1" noResize="1" noEditPoints="1" noAdjustHandles="1" noChangeArrowheads="1" noChangeShapeType="1" noTextEdit="1"/>
              </p:cNvSpPr>
              <p:nvPr/>
            </p:nvSpPr>
            <p:spPr bwMode="auto">
              <a:xfrm>
                <a:off x="1981200" y="1869796"/>
                <a:ext cx="8564880" cy="4137353"/>
              </a:xfrm>
              <a:prstGeom prst="rect">
                <a:avLst/>
              </a:prstGeom>
              <a:blipFill>
                <a:blip r:embed="rId3"/>
                <a:stretch>
                  <a:fillRect l="-712" t="-1032" r="-712" b="-3835"/>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13898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5"/>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激活函数的主要功能</a:t>
            </a:r>
            <a:endParaRPr lang="en-US" altLang="zh-CN" b="1" dirty="0"/>
          </a:p>
        </p:txBody>
      </p:sp>
      <p:sp>
        <p:nvSpPr>
          <p:cNvPr id="3" name="内容占位符 5">
            <a:extLst>
              <a:ext uri="{FF2B5EF4-FFF2-40B4-BE49-F238E27FC236}">
                <a16:creationId xmlns:a16="http://schemas.microsoft.com/office/drawing/2014/main" id="{4A40AACB-DB98-4AAF-FAEF-20FE1ADCAFD4}"/>
              </a:ext>
            </a:extLst>
          </p:cNvPr>
          <p:cNvSpPr txBox="1">
            <a:spLocks/>
          </p:cNvSpPr>
          <p:nvPr/>
        </p:nvSpPr>
        <p:spPr bwMode="auto">
          <a:xfrm>
            <a:off x="1981200" y="1869796"/>
            <a:ext cx="882904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控制输出范围</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激活函数能够将神经元的输出</a:t>
            </a:r>
            <a:r>
              <a:rPr lang="zh-CN" altLang="en-US" sz="2400" dirty="0">
                <a:solidFill>
                  <a:prstClr val="black"/>
                </a:solidFill>
                <a:latin typeface="等线" panose="020F0502020204030204"/>
              </a:rPr>
              <a:t>压缩</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到一定范围内，通常是</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[0,1]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或</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[-1,1]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。这种压缩使得神经网络拥有更强的表达能力，学习到更加复杂的模式和特征，实现不同的学习任务。</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改善梯度消失和梯度爆炸问题</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一些激活函数（如</a:t>
            </a:r>
            <a:r>
              <a:rPr lang="en-US" altLang="zh-CN" sz="2400" dirty="0" err="1">
                <a:solidFill>
                  <a:prstClr val="black"/>
                </a:solidFill>
                <a:latin typeface="等线" panose="020F0502020204030204"/>
              </a:rPr>
              <a:t>ReLU</a:t>
            </a:r>
            <a:r>
              <a:rPr lang="zh-CN" altLang="en-US" sz="2400" dirty="0">
                <a:solidFill>
                  <a:prstClr val="black"/>
                </a:solidFill>
                <a:latin typeface="等线" panose="020F0502020204030204"/>
              </a:rPr>
              <a:t>及其变种）具有更好的梯度传播特性，可以帮助缓解梯度消失和梯度爆炸问题。</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kumimoji="0" lang="zh-CN" altLang="en-US" sz="2400" i="0" u="none" strike="noStrike" kern="1200" cap="none" spc="0" normalizeH="0" baseline="0" noProof="0" dirty="0">
                <a:ln>
                  <a:noFill/>
                </a:ln>
                <a:solidFill>
                  <a:prstClr val="black"/>
                </a:solidFill>
                <a:effectLst/>
                <a:uLnTx/>
                <a:uFillTx/>
                <a:latin typeface="等线" panose="020F0502020204030204"/>
                <a:ea typeface="+mn-ea"/>
                <a:cs typeface="+mn-cs"/>
              </a:rPr>
              <a:t>常见的激活函数包括</a:t>
            </a:r>
            <a:r>
              <a:rPr kumimoji="0" lang="en-US" altLang="zh-CN" sz="2400" i="0" u="none" strike="noStrike" kern="1200" cap="none" spc="0" normalizeH="0" baseline="0" noProof="0" dirty="0">
                <a:ln>
                  <a:noFill/>
                </a:ln>
                <a:solidFill>
                  <a:prstClr val="black"/>
                </a:solidFill>
                <a:effectLst/>
                <a:uLnTx/>
                <a:uFillTx/>
                <a:latin typeface="等线" panose="020F0502020204030204"/>
                <a:ea typeface="+mn-ea"/>
                <a:cs typeface="+mn-cs"/>
              </a:rPr>
              <a:t>sigmoid</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mn-ea"/>
                <a:cs typeface="+mn-cs"/>
              </a:rPr>
              <a:t>、</a:t>
            </a:r>
            <a:r>
              <a:rPr kumimoji="0" lang="en-US" altLang="zh-CN" sz="2400" i="0" u="none" strike="noStrike" kern="1200" cap="none" spc="0" normalizeH="0" baseline="0" noProof="0" dirty="0" err="1">
                <a:ln>
                  <a:noFill/>
                </a:ln>
                <a:solidFill>
                  <a:prstClr val="black"/>
                </a:solidFill>
                <a:effectLst/>
                <a:uLnTx/>
                <a:uFillTx/>
                <a:latin typeface="等线" panose="020F0502020204030204"/>
                <a:ea typeface="+mn-ea"/>
                <a:cs typeface="+mn-cs"/>
              </a:rPr>
              <a:t>softmax</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mn-ea"/>
                <a:cs typeface="+mn-cs"/>
              </a:rPr>
              <a:t>，</a:t>
            </a:r>
            <a:r>
              <a:rPr kumimoji="0" lang="en-US" altLang="zh-CN" sz="2400" i="0" u="none" strike="noStrike" kern="1200" cap="none" spc="0" normalizeH="0" baseline="0" noProof="0" dirty="0" err="1">
                <a:ln>
                  <a:noFill/>
                </a:ln>
                <a:solidFill>
                  <a:prstClr val="black"/>
                </a:solidFill>
                <a:effectLst/>
                <a:uLnTx/>
                <a:uFillTx/>
                <a:latin typeface="等线" panose="020F0502020204030204"/>
                <a:ea typeface="+mn-ea"/>
                <a:cs typeface="+mn-cs"/>
              </a:rPr>
              <a:t>ReLU</a:t>
            </a:r>
            <a:r>
              <a:rPr kumimoji="0" lang="zh-CN" altLang="en-US" sz="2400" i="0" u="none" strike="noStrike" kern="1200" cap="none" spc="0" normalizeH="0" baseline="0" noProof="0" dirty="0">
                <a:ln>
                  <a:noFill/>
                </a:ln>
                <a:solidFill>
                  <a:prstClr val="black"/>
                </a:solidFill>
                <a:effectLst/>
                <a:uLnTx/>
                <a:uFillTx/>
                <a:latin typeface="等线" panose="020F0502020204030204"/>
                <a:ea typeface="+mn-ea"/>
                <a:cs typeface="+mn-cs"/>
              </a:rPr>
              <a:t>等，它们会将输入值映射到一个特定的范围或形式，从而激活神经元并传递信号。</a:t>
            </a:r>
            <a:endParaRPr kumimoji="0" lang="en-US" altLang="zh-CN" sz="240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6162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en-US" altLang="zh-CN" b="1" dirty="0"/>
              <a:t>sigmoid</a:t>
            </a:r>
            <a:r>
              <a:rPr lang="zh-CN" altLang="en-US" b="1" dirty="0"/>
              <a:t>激活函数</a:t>
            </a:r>
            <a:endParaRPr lang="en-US" altLang="zh-CN" b="1" dirty="0"/>
          </a:p>
        </p:txBody>
      </p:sp>
      <p:pic>
        <p:nvPicPr>
          <p:cNvPr id="7" name="图片 6">
            <a:extLst>
              <a:ext uri="{FF2B5EF4-FFF2-40B4-BE49-F238E27FC236}">
                <a16:creationId xmlns:a16="http://schemas.microsoft.com/office/drawing/2014/main" id="{E8C5220F-9F0F-8E2A-3B68-EA48E28DDF94}"/>
              </a:ext>
            </a:extLst>
          </p:cNvPr>
          <p:cNvPicPr>
            <a:picLocks noChangeAspect="1"/>
          </p:cNvPicPr>
          <p:nvPr/>
        </p:nvPicPr>
        <p:blipFill>
          <a:blip r:embed="rId3"/>
          <a:stretch>
            <a:fillRect/>
          </a:stretch>
        </p:blipFill>
        <p:spPr>
          <a:xfrm>
            <a:off x="1981200" y="1930400"/>
            <a:ext cx="8321040" cy="4257039"/>
          </a:xfrm>
          <a:prstGeom prst="rect">
            <a:avLst/>
          </a:prstGeom>
        </p:spPr>
      </p:pic>
    </p:spTree>
    <p:extLst>
      <p:ext uri="{BB962C8B-B14F-4D97-AF65-F5344CB8AC3E}">
        <p14:creationId xmlns:p14="http://schemas.microsoft.com/office/powerpoint/2010/main" val="1329227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利用</a:t>
            </a:r>
            <a:r>
              <a:rPr lang="en-US" altLang="zh-CN" b="1" dirty="0"/>
              <a:t>sigmoid</a:t>
            </a:r>
            <a:r>
              <a:rPr lang="zh-CN" altLang="en-US" b="1" dirty="0"/>
              <a:t>激活函数实现二分类</a:t>
            </a:r>
            <a:endParaRPr lang="en-US" altLang="zh-CN" b="1" dirty="0"/>
          </a:p>
        </p:txBody>
      </p:sp>
      <p:pic>
        <p:nvPicPr>
          <p:cNvPr id="12" name="图片 11">
            <a:extLst>
              <a:ext uri="{FF2B5EF4-FFF2-40B4-BE49-F238E27FC236}">
                <a16:creationId xmlns:a16="http://schemas.microsoft.com/office/drawing/2014/main" id="{147ED453-2D5E-CE9F-96C9-BF69CE9FCDAC}"/>
              </a:ext>
            </a:extLst>
          </p:cNvPr>
          <p:cNvPicPr>
            <a:picLocks noChangeAspect="1"/>
          </p:cNvPicPr>
          <p:nvPr/>
        </p:nvPicPr>
        <p:blipFill>
          <a:blip r:embed="rId3"/>
          <a:stretch>
            <a:fillRect/>
          </a:stretch>
        </p:blipFill>
        <p:spPr>
          <a:xfrm>
            <a:off x="1981200" y="1857372"/>
            <a:ext cx="8229600" cy="4498973"/>
          </a:xfrm>
          <a:prstGeom prst="rect">
            <a:avLst/>
          </a:prstGeom>
        </p:spPr>
      </p:pic>
    </p:spTree>
    <p:extLst>
      <p:ext uri="{BB962C8B-B14F-4D97-AF65-F5344CB8AC3E}">
        <p14:creationId xmlns:p14="http://schemas.microsoft.com/office/powerpoint/2010/main" val="76471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利用</a:t>
            </a:r>
            <a:r>
              <a:rPr lang="en-US" altLang="zh-CN" b="1" dirty="0"/>
              <a:t>sigmoid</a:t>
            </a:r>
            <a:r>
              <a:rPr lang="zh-CN" altLang="en-US" b="1" dirty="0"/>
              <a:t>激活函数实现多标签多分类任务</a:t>
            </a:r>
            <a:endParaRPr lang="en-US" altLang="zh-CN" b="1" dirty="0"/>
          </a:p>
        </p:txBody>
      </p:sp>
      <p:pic>
        <p:nvPicPr>
          <p:cNvPr id="7" name="图片 6">
            <a:extLst>
              <a:ext uri="{FF2B5EF4-FFF2-40B4-BE49-F238E27FC236}">
                <a16:creationId xmlns:a16="http://schemas.microsoft.com/office/drawing/2014/main" id="{690B7E0C-DC86-8DD4-B58B-7F7A4CAB6CB9}"/>
              </a:ext>
            </a:extLst>
          </p:cNvPr>
          <p:cNvPicPr>
            <a:picLocks noChangeAspect="1"/>
          </p:cNvPicPr>
          <p:nvPr/>
        </p:nvPicPr>
        <p:blipFill>
          <a:blip r:embed="rId3"/>
          <a:stretch>
            <a:fillRect/>
          </a:stretch>
        </p:blipFill>
        <p:spPr>
          <a:xfrm>
            <a:off x="1981200" y="1857373"/>
            <a:ext cx="8138160" cy="4498975"/>
          </a:xfrm>
          <a:prstGeom prst="rect">
            <a:avLst/>
          </a:prstGeom>
        </p:spPr>
      </p:pic>
    </p:spTree>
    <p:extLst>
      <p:ext uri="{BB962C8B-B14F-4D97-AF65-F5344CB8AC3E}">
        <p14:creationId xmlns:p14="http://schemas.microsoft.com/office/powerpoint/2010/main" val="428630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en-US" altLang="zh-CN" b="1" dirty="0" err="1"/>
              <a:t>softmax</a:t>
            </a:r>
            <a:r>
              <a:rPr lang="zh-CN" altLang="en-US" b="1" dirty="0"/>
              <a:t>激活函数</a:t>
            </a:r>
            <a:endParaRPr lang="en-US" altLang="zh-CN" b="1" dirty="0"/>
          </a:p>
        </p:txBody>
      </p:sp>
      <p:pic>
        <p:nvPicPr>
          <p:cNvPr id="8" name="图片 7">
            <a:extLst>
              <a:ext uri="{FF2B5EF4-FFF2-40B4-BE49-F238E27FC236}">
                <a16:creationId xmlns:a16="http://schemas.microsoft.com/office/drawing/2014/main" id="{D7711D96-21B0-2454-5343-75359B99B95C}"/>
              </a:ext>
            </a:extLst>
          </p:cNvPr>
          <p:cNvPicPr>
            <a:picLocks noChangeAspect="1"/>
          </p:cNvPicPr>
          <p:nvPr/>
        </p:nvPicPr>
        <p:blipFill>
          <a:blip r:embed="rId3"/>
          <a:stretch>
            <a:fillRect/>
          </a:stretch>
        </p:blipFill>
        <p:spPr>
          <a:xfrm>
            <a:off x="1981200" y="1913252"/>
            <a:ext cx="8310880" cy="4304667"/>
          </a:xfrm>
          <a:prstGeom prst="rect">
            <a:avLst/>
          </a:prstGeom>
        </p:spPr>
      </p:pic>
    </p:spTree>
    <p:extLst>
      <p:ext uri="{BB962C8B-B14F-4D97-AF65-F5344CB8AC3E}">
        <p14:creationId xmlns:p14="http://schemas.microsoft.com/office/powerpoint/2010/main" val="8600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主要内容</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59536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神经网络的基础</a:t>
            </a:r>
            <a:endParaRPr kumimoji="0" lang="en-US" altLang="zh-CN"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800" dirty="0">
                <a:solidFill>
                  <a:srgbClr val="222222"/>
                </a:solidFill>
                <a:latin typeface="arial" panose="020B0604020202020204" pitchFamily="34" charset="0"/>
                <a:ea typeface="等线" panose="02010600030101010101" pitchFamily="2" charset="-122"/>
              </a:rPr>
              <a:t>感知机</a:t>
            </a:r>
            <a:endParaRPr lang="en-US" altLang="zh-CN" sz="28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800" dirty="0">
                <a:solidFill>
                  <a:srgbClr val="222222"/>
                </a:solidFill>
                <a:latin typeface="arial" panose="020B0604020202020204" pitchFamily="34" charset="0"/>
                <a:ea typeface="等线" panose="02010600030101010101" pitchFamily="2" charset="-122"/>
              </a:rPr>
              <a:t>多层感知机（神经网络）</a:t>
            </a:r>
            <a:endParaRPr lang="en-US" altLang="zh-CN" sz="28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800" dirty="0">
                <a:solidFill>
                  <a:srgbClr val="222222"/>
                </a:solidFill>
                <a:latin typeface="arial" panose="020B0604020202020204" pitchFamily="34" charset="0"/>
                <a:ea typeface="等线" panose="02010600030101010101" pitchFamily="2" charset="-122"/>
              </a:rPr>
              <a:t>激活函数、损失函数，</a:t>
            </a:r>
            <a:r>
              <a:rPr kumimoji="0" lang="en-US" altLang="zh-CN"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BP</a:t>
            </a: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算法、参数初始化、</a:t>
            </a:r>
            <a:r>
              <a:rPr lang="zh-CN" altLang="en-US" sz="2800" dirty="0">
                <a:solidFill>
                  <a:srgbClr val="222222"/>
                </a:solidFill>
                <a:latin typeface="arial" panose="020B0604020202020204" pitchFamily="34" charset="0"/>
                <a:ea typeface="等线" panose="02010600030101010101" pitchFamily="2" charset="-122"/>
              </a:rPr>
              <a:t>归一化</a:t>
            </a: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方法、优化算法等</a:t>
            </a:r>
            <a:endParaRPr kumimoji="0" lang="en-US" altLang="zh-CN"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用</a:t>
            </a:r>
            <a:r>
              <a:rPr kumimoji="0" lang="en-US" altLang="zh-CN" sz="28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PyTorch</a:t>
            </a: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如何搭建神经网络。</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800" kern="100" dirty="0">
                <a:effectLst/>
                <a:latin typeface="Times New Roman" panose="02020603050405020304" pitchFamily="18" charset="0"/>
                <a:ea typeface="宋体" panose="02010600030101010101" pitchFamily="2" charset="-122"/>
              </a:rPr>
              <a:t>类似于</a:t>
            </a:r>
            <a:r>
              <a:rPr lang="en-US" altLang="zh-CN" sz="2800" kern="100" dirty="0" err="1">
                <a:effectLst/>
                <a:latin typeface="Times New Roman" panose="02020603050405020304" pitchFamily="18" charset="0"/>
                <a:ea typeface="宋体" panose="02010600030101010101" pitchFamily="2" charset="-122"/>
              </a:rPr>
              <a:t>Keras</a:t>
            </a:r>
            <a:r>
              <a:rPr lang="zh-CN" altLang="en-US" sz="2800" kern="100" dirty="0">
                <a:effectLst/>
                <a:latin typeface="Times New Roman" panose="02020603050405020304" pitchFamily="18" charset="0"/>
                <a:ea typeface="宋体" panose="02010600030101010101" pitchFamily="2" charset="-122"/>
              </a:rPr>
              <a:t>的</a:t>
            </a:r>
            <a:r>
              <a:rPr lang="en-US" altLang="zh-CN" sz="2800" kern="100" dirty="0" err="1">
                <a:effectLst/>
                <a:latin typeface="Times New Roman" panose="02020603050405020304" pitchFamily="18" charset="0"/>
                <a:ea typeface="宋体" panose="02010600030101010101" pitchFamily="2" charset="-122"/>
              </a:rPr>
              <a:t>PyTorch</a:t>
            </a:r>
            <a:r>
              <a:rPr lang="en-US" altLang="zh-CN" sz="2800" kern="100" dirty="0">
                <a:effectLst/>
                <a:latin typeface="Times New Roman" panose="02020603050405020304" pitchFamily="18" charset="0"/>
                <a:ea typeface="宋体" panose="02010600030101010101" pitchFamily="2" charset="-122"/>
              </a:rPr>
              <a:t>-Lightning</a:t>
            </a: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卷积神经网络</a:t>
            </a:r>
            <a:endParaRPr kumimoji="0" lang="en-US" altLang="zh-CN"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800" dirty="0">
                <a:solidFill>
                  <a:srgbClr val="222222"/>
                </a:solidFill>
                <a:latin typeface="arial" panose="020B0604020202020204" pitchFamily="34" charset="0"/>
                <a:ea typeface="等线" panose="02010600030101010101" pitchFamily="2" charset="-122"/>
              </a:rPr>
              <a:t>循环神经网络</a:t>
            </a:r>
            <a:endParaRPr lang="en-US" altLang="zh-CN" sz="28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迁移学习</a:t>
            </a:r>
            <a:r>
              <a:rPr kumimoji="0" lang="en-US" altLang="zh-CN"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站在巨人的肩膀上</a:t>
            </a:r>
            <a:endParaRPr kumimoji="0" lang="en-US" altLang="zh-CN"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258230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用于多分类任务中</a:t>
            </a:r>
            <a:r>
              <a:rPr lang="en-US" altLang="zh-CN" b="1" dirty="0" err="1"/>
              <a:t>Softmax</a:t>
            </a:r>
            <a:r>
              <a:rPr lang="zh-CN" altLang="en-US" b="1" dirty="0"/>
              <a:t>的输出层</a:t>
            </a:r>
            <a:endParaRPr lang="en-US" altLang="zh-CN" b="1" dirty="0"/>
          </a:p>
        </p:txBody>
      </p:sp>
      <p:pic>
        <p:nvPicPr>
          <p:cNvPr id="7" name="图片 6">
            <a:extLst>
              <a:ext uri="{FF2B5EF4-FFF2-40B4-BE49-F238E27FC236}">
                <a16:creationId xmlns:a16="http://schemas.microsoft.com/office/drawing/2014/main" id="{46DA9A7A-CDFE-0918-A001-0CFBB1F34E23}"/>
              </a:ext>
            </a:extLst>
          </p:cNvPr>
          <p:cNvPicPr>
            <a:picLocks noChangeAspect="1"/>
          </p:cNvPicPr>
          <p:nvPr/>
        </p:nvPicPr>
        <p:blipFill>
          <a:blip r:embed="rId3"/>
          <a:stretch>
            <a:fillRect/>
          </a:stretch>
        </p:blipFill>
        <p:spPr>
          <a:xfrm>
            <a:off x="1820492" y="1991359"/>
            <a:ext cx="8390308" cy="4364989"/>
          </a:xfrm>
          <a:prstGeom prst="rect">
            <a:avLst/>
          </a:prstGeom>
        </p:spPr>
      </p:pic>
    </p:spTree>
    <p:extLst>
      <p:ext uri="{BB962C8B-B14F-4D97-AF65-F5344CB8AC3E}">
        <p14:creationId xmlns:p14="http://schemas.microsoft.com/office/powerpoint/2010/main" val="23387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如何防止</a:t>
            </a:r>
            <a:r>
              <a:rPr lang="en-US" altLang="zh-CN" b="1" dirty="0" err="1"/>
              <a:t>Softmax</a:t>
            </a:r>
            <a:r>
              <a:rPr lang="zh-CN" altLang="en-US" b="1" dirty="0"/>
              <a:t>激活函数导致的溢出？</a:t>
            </a:r>
            <a:endParaRPr lang="en-US" altLang="zh-CN" b="1" dirty="0"/>
          </a:p>
        </p:txBody>
      </p:sp>
      <mc:AlternateContent xmlns:mc="http://schemas.openxmlformats.org/markup-compatibility/2006" xmlns:a14="http://schemas.microsoft.com/office/drawing/2010/main">
        <mc:Choice Requires="a14">
          <p:sp>
            <p:nvSpPr>
              <p:cNvPr id="3" name="内容占位符 5">
                <a:extLst>
                  <a:ext uri="{FF2B5EF4-FFF2-40B4-BE49-F238E27FC236}">
                    <a16:creationId xmlns:a16="http://schemas.microsoft.com/office/drawing/2014/main" id="{69DC9B49-CE75-21FF-BF10-44E687DD2D1B}"/>
                  </a:ext>
                </a:extLst>
              </p:cNvPr>
              <p:cNvSpPr txBox="1">
                <a:spLocks/>
              </p:cNvSpPr>
              <p:nvPr/>
            </p:nvSpPr>
            <p:spPr bwMode="auto">
              <a:xfrm>
                <a:off x="1981200" y="1883245"/>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计算</a:t>
                </a:r>
                <a:r>
                  <a:rPr lang="en-US" altLang="zh-CN" sz="2400" dirty="0" err="1">
                    <a:solidFill>
                      <a:prstClr val="black"/>
                    </a:solidFill>
                    <a:latin typeface="等线" panose="020F0502020204030204"/>
                  </a:rPr>
                  <a:t>softmax</a:t>
                </a:r>
                <a:r>
                  <a:rPr lang="zh-CN" altLang="en-US" sz="2400" dirty="0">
                    <a:solidFill>
                      <a:prstClr val="black"/>
                    </a:solidFill>
                    <a:latin typeface="等线" panose="020F0502020204030204"/>
                  </a:rPr>
                  <a:t>时，涉及指数运算</a:t>
                </a:r>
                <a14:m>
                  <m:oMath xmlns:m="http://schemas.openxmlformats.org/officeDocument/2006/math">
                    <m:sSup>
                      <m:sSupPr>
                        <m:ctrlPr>
                          <a:rPr lang="en-US" altLang="zh-CN" sz="2400" i="1" dirty="0" smtClean="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𝑒</m:t>
                        </m:r>
                      </m:e>
                      <m:sup>
                        <m:sSub>
                          <m:sSubPr>
                            <m:ctrlPr>
                              <a:rPr lang="en-US" altLang="zh-CN" sz="2400" i="1" dirty="0" smtClean="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b="0" i="1" dirty="0" smtClean="0">
                                <a:solidFill>
                                  <a:prstClr val="black"/>
                                </a:solidFill>
                                <a:latin typeface="Cambria Math" panose="02040503050406030204" pitchFamily="18" charset="0"/>
                              </a:rPr>
                              <m:t>1</m:t>
                            </m:r>
                          </m:sub>
                        </m:sSub>
                      </m:sup>
                    </m:sSup>
                  </m:oMath>
                </a14:m>
                <a:endParaRPr lang="en-US" altLang="zh-CN" sz="2400" i="1" dirty="0">
                  <a:solidFill>
                    <a:prstClr val="black"/>
                  </a:solidFill>
                  <a:latin typeface="等线" panose="020F0502020204030204"/>
                </a:endParaRPr>
              </a:p>
              <a:p>
                <a:pPr marL="273050" lvl="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如果 </a:t>
                </a:r>
                <a14:m>
                  <m:oMath xmlns:m="http://schemas.openxmlformats.org/officeDocument/2006/math">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i="1" dirty="0">
                            <a:solidFill>
                              <a:prstClr val="black"/>
                            </a:solidFill>
                            <a:latin typeface="Cambria Math" panose="02040503050406030204" pitchFamily="18" charset="0"/>
                          </a:rPr>
                          <m:t>1</m:t>
                        </m:r>
                      </m:sub>
                    </m:sSub>
                  </m:oMath>
                </a14:m>
                <a:r>
                  <a:rPr lang="en-US" altLang="zh-CN" sz="2400" dirty="0">
                    <a:solidFill>
                      <a:prstClr val="black"/>
                    </a:solidFill>
                    <a:latin typeface="等线" panose="020F0502020204030204"/>
                  </a:rPr>
                  <a:t> </a:t>
                </a:r>
                <a:r>
                  <a:rPr lang="zh-CN" altLang="en-US" sz="2400" dirty="0">
                    <a:solidFill>
                      <a:prstClr val="black"/>
                    </a:solidFill>
                    <a:latin typeface="等线" panose="020F0502020204030204"/>
                  </a:rPr>
                  <a:t>数值很大，经过指数运算后的数值往往可能有溢出的可能。如</a:t>
                </a:r>
                <a14:m>
                  <m:oMath xmlns:m="http://schemas.openxmlformats.org/officeDocument/2006/math">
                    <m:sSup>
                      <m:sSupPr>
                        <m:ctrlPr>
                          <a:rPr lang="en-US" altLang="zh-CN" sz="2400" i="1" dirty="0" smtClean="0">
                            <a:solidFill>
                              <a:prstClr val="black"/>
                            </a:solidFill>
                            <a:latin typeface="Cambria Math" panose="02040503050406030204" pitchFamily="18" charset="0"/>
                          </a:rPr>
                        </m:ctrlPr>
                      </m:sSupPr>
                      <m:e>
                        <m:r>
                          <m:rPr>
                            <m:sty m:val="p"/>
                          </m:rPr>
                          <a:rPr lang="en-US" altLang="zh-CN" sz="2400" i="1" dirty="0">
                            <a:solidFill>
                              <a:prstClr val="black"/>
                            </a:solidFill>
                            <a:latin typeface="Cambria Math" panose="02040503050406030204" pitchFamily="18" charset="0"/>
                          </a:rPr>
                          <m:t>e</m:t>
                        </m:r>
                      </m:e>
                      <m:sup>
                        <m:r>
                          <a:rPr lang="en-US" altLang="zh-CN" sz="2400" b="0" i="1" dirty="0" smtClean="0">
                            <a:solidFill>
                              <a:prstClr val="black"/>
                            </a:solidFill>
                            <a:latin typeface="Cambria Math" panose="02040503050406030204" pitchFamily="18" charset="0"/>
                          </a:rPr>
                          <m:t>1000</m:t>
                        </m:r>
                      </m:sup>
                    </m:sSup>
                    <m:r>
                      <a:rPr lang="zh-CN" altLang="en-US" sz="2400" i="1" dirty="0">
                        <a:solidFill>
                          <a:prstClr val="black"/>
                        </a:solidFill>
                        <a:latin typeface="Cambria Math" panose="02040503050406030204" pitchFamily="18" charset="0"/>
                      </a:rPr>
                      <m:t>会变成</m:t>
                    </m:r>
                  </m:oMath>
                </a14:m>
                <a:r>
                  <a:rPr lang="zh-CN" altLang="en-US" sz="2400" dirty="0">
                    <a:solidFill>
                      <a:prstClr val="black"/>
                    </a:solidFill>
                    <a:latin typeface="等线" panose="020F0502020204030204"/>
                  </a:rPr>
                  <a:t>一个无穷大的数</a:t>
                </a:r>
                <a:endParaRPr lang="en-US" altLang="zh-CN" sz="2400" dirty="0">
                  <a:solidFill>
                    <a:prstClr val="black"/>
                  </a:solidFill>
                  <a:latin typeface="等线" panose="020F0502020204030204"/>
                </a:endParaRPr>
              </a:p>
              <a:p>
                <a:pPr marL="273050" lvl="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所以，需要对 </a:t>
                </a:r>
                <a:r>
                  <a:rPr lang="en-US" altLang="zh-CN" sz="2400" dirty="0">
                    <a:solidFill>
                      <a:prstClr val="black"/>
                    </a:solidFill>
                    <a:latin typeface="等线" panose="020F0502020204030204"/>
                  </a:rPr>
                  <a:t>X</a:t>
                </a:r>
                <a14:m>
                  <m:oMath xmlns:m="http://schemas.openxmlformats.org/officeDocument/2006/math">
                    <m:r>
                      <a:rPr lang="en-US" altLang="zh-CN" sz="2400" i="1" dirty="0" smtClean="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b="0" i="1" dirty="0" smtClean="0">
                            <a:solidFill>
                              <a:prstClr val="black"/>
                            </a:solidFill>
                            <a:latin typeface="Cambria Math" panose="02040503050406030204" pitchFamily="18" charset="0"/>
                          </a:rPr>
                          <m:t>𝑥</m:t>
                        </m:r>
                      </m:e>
                      <m:sub>
                        <m:r>
                          <a:rPr lang="en-US" altLang="zh-CN" sz="2400" b="0" i="1" dirty="0" smtClean="0">
                            <a:solidFill>
                              <a:prstClr val="black"/>
                            </a:solidFill>
                            <a:latin typeface="Cambria Math" panose="02040503050406030204" pitchFamily="18" charset="0"/>
                          </a:rPr>
                          <m:t>1</m:t>
                        </m:r>
                      </m:sub>
                    </m:sSub>
                    <m:r>
                      <a:rPr lang="en-US" altLang="zh-CN" sz="2400" b="0" i="1" dirty="0" smtClean="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b="0" i="1" dirty="0" smtClean="0">
                            <a:solidFill>
                              <a:prstClr val="black"/>
                            </a:solidFill>
                            <a:latin typeface="Cambria Math" panose="02040503050406030204" pitchFamily="18" charset="0"/>
                          </a:rPr>
                          <m:t>2</m:t>
                        </m:r>
                      </m:sub>
                    </m:sSub>
                    <m:r>
                      <a:rPr lang="en-US" altLang="zh-CN" sz="2400" b="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ea typeface="Cambria Math" panose="02040503050406030204" pitchFamily="18" charset="0"/>
                      </a:rPr>
                      <m:t>⋯</m:t>
                    </m:r>
                    <m:r>
                      <a:rPr lang="en-US" altLang="zh-CN" sz="2400" b="0" i="1" dirty="0" smtClean="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b="0" i="1" dirty="0" smtClean="0">
                            <a:solidFill>
                              <a:prstClr val="black"/>
                            </a:solidFill>
                            <a:latin typeface="Cambria Math" panose="02040503050406030204" pitchFamily="18" charset="0"/>
                          </a:rPr>
                          <m:t>𝑛</m:t>
                        </m:r>
                      </m:sub>
                    </m:sSub>
                    <m:r>
                      <a:rPr lang="en-US" altLang="zh-CN" sz="2400" i="1" dirty="0" smtClean="0">
                        <a:solidFill>
                          <a:prstClr val="black"/>
                        </a:solidFill>
                        <a:latin typeface="Cambria Math" panose="02040503050406030204" pitchFamily="18" charset="0"/>
                      </a:rPr>
                      <m:t>] </m:t>
                    </m:r>
                  </m:oMath>
                </a14:m>
                <a:r>
                  <a:rPr lang="zh-CN" altLang="en-US" sz="2400" dirty="0">
                    <a:solidFill>
                      <a:prstClr val="black"/>
                    </a:solidFill>
                    <a:latin typeface="等线" panose="020F0502020204030204"/>
                  </a:rPr>
                  <a:t>进行一些数值处理：即 </a:t>
                </a:r>
                <a:r>
                  <a:rPr lang="en-US" altLang="zh-CN" sz="2400" dirty="0">
                    <a:solidFill>
                      <a:prstClr val="black"/>
                    </a:solidFill>
                    <a:latin typeface="等线" panose="020F0502020204030204"/>
                  </a:rPr>
                  <a:t>X </a:t>
                </a:r>
                <a:r>
                  <a:rPr lang="zh-CN" altLang="en-US" sz="2400" dirty="0">
                    <a:solidFill>
                      <a:prstClr val="black"/>
                    </a:solidFill>
                    <a:latin typeface="等线" panose="020F0502020204030204"/>
                  </a:rPr>
                  <a:t>中的每个元素减去 </a:t>
                </a:r>
                <a:r>
                  <a:rPr lang="en-US" altLang="zh-CN" sz="2400" dirty="0">
                    <a:solidFill>
                      <a:prstClr val="black"/>
                    </a:solidFill>
                    <a:latin typeface="等线" panose="020F0502020204030204"/>
                  </a:rPr>
                  <a:t>X </a:t>
                </a:r>
                <a:r>
                  <a:rPr lang="zh-CN" altLang="en-US" sz="2400" dirty="0">
                    <a:solidFill>
                      <a:prstClr val="black"/>
                    </a:solidFill>
                    <a:latin typeface="等线" panose="020F0502020204030204"/>
                  </a:rPr>
                  <a:t>中的最大值</a:t>
                </a:r>
                <a:r>
                  <a:rPr lang="en-US" altLang="zh-CN" sz="2400" dirty="0">
                    <a:solidFill>
                      <a:prstClr val="black"/>
                    </a:solidFill>
                    <a:latin typeface="等线" panose="020F0502020204030204"/>
                  </a:rPr>
                  <a:t>(D=max(X))</a:t>
                </a:r>
                <a:r>
                  <a:rPr lang="zh-CN" altLang="en-US" sz="2400" dirty="0">
                    <a:solidFill>
                      <a:prstClr val="black"/>
                    </a:solidFill>
                    <a:latin typeface="等线" panose="020F0502020204030204"/>
                  </a:rPr>
                  <a:t>：</a:t>
                </a:r>
                <a:r>
                  <a:rPr lang="en-US" altLang="zh-CN" sz="2400" dirty="0">
                    <a:solidFill>
                      <a:prstClr val="black"/>
                    </a:solidFill>
                  </a:rPr>
                  <a:t> </a:t>
                </a:r>
                <a14:m>
                  <m:oMath xmlns:m="http://schemas.openxmlformats.org/officeDocument/2006/math">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i="1" dirty="0">
                            <a:solidFill>
                              <a:prstClr val="black"/>
                            </a:solidFill>
                            <a:latin typeface="Cambria Math" panose="02040503050406030204" pitchFamily="18" charset="0"/>
                          </a:rPr>
                          <m:t>𝑖</m:t>
                        </m:r>
                      </m:sub>
                    </m:sSub>
                  </m:oMath>
                </a14:m>
                <a:r>
                  <a:rPr lang="en-US" altLang="zh-CN" sz="2400" dirty="0">
                    <a:solidFill>
                      <a:prstClr val="black"/>
                    </a:solidFill>
                    <a:latin typeface="等线" panose="020F0502020204030204"/>
                  </a:rPr>
                  <a:t>-D</a:t>
                </a:r>
              </a:p>
              <a:p>
                <a:pPr marL="273050" lvl="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具体计算如下：</a:t>
                </a:r>
                <a:endParaRPr lang="en-US" altLang="zh-CN" sz="2400" i="1" dirty="0">
                  <a:solidFill>
                    <a:prstClr val="black"/>
                  </a:solidFill>
                  <a:latin typeface="Cambria Math" panose="02040503050406030204" pitchFamily="18" charset="0"/>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m:rPr>
                            <m:sty m:val="p"/>
                          </m:rPr>
                          <a:rPr lang="en-US" altLang="zh-CN" sz="2400" i="1">
                            <a:solidFill>
                              <a:prstClr val="black"/>
                            </a:solidFill>
                            <a:latin typeface="Cambria Math" panose="02040503050406030204" pitchFamily="18" charset="0"/>
                          </a:rPr>
                          <m:t>s</m:t>
                        </m:r>
                      </m:e>
                      <m:sub>
                        <m:r>
                          <m:rPr>
                            <m:sty m:val="p"/>
                          </m:rPr>
                          <a:rPr lang="en-US" altLang="zh-CN" sz="2400" i="1">
                            <a:solidFill>
                              <a:prstClr val="black"/>
                            </a:solidFill>
                            <a:latin typeface="Cambria Math" panose="02040503050406030204" pitchFamily="18" charset="0"/>
                          </a:rPr>
                          <m:t>i</m:t>
                        </m:r>
                      </m:sub>
                    </m:sSub>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𝑒</m:t>
                            </m:r>
                          </m:e>
                          <m:sup>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b="0" i="1" dirty="0" smtClean="0">
                                    <a:solidFill>
                                      <a:prstClr val="black"/>
                                    </a:solidFill>
                                    <a:latin typeface="Cambria Math" panose="02040503050406030204" pitchFamily="18" charset="0"/>
                                  </a:rPr>
                                  <m:t>𝑖</m:t>
                                </m:r>
                              </m:sub>
                            </m:sSub>
                          </m:sup>
                        </m:sSup>
                      </m:num>
                      <m:den>
                        <m:nary>
                          <m:naryPr>
                            <m:chr m:val="∑"/>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𝑗</m:t>
                            </m:r>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𝑛</m:t>
                            </m:r>
                          </m:sup>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𝑒</m:t>
                                </m:r>
                              </m:e>
                              <m:sup>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b="0" i="1" dirty="0" smtClean="0">
                                        <a:solidFill>
                                          <a:prstClr val="black"/>
                                        </a:solidFill>
                                        <a:latin typeface="Cambria Math" panose="02040503050406030204" pitchFamily="18" charset="0"/>
                                      </a:rPr>
                                      <m:t>𝑗</m:t>
                                    </m:r>
                                  </m:sub>
                                </m:sSub>
                              </m:sup>
                            </m:sSup>
                          </m:e>
                        </m:nary>
                      </m:den>
                    </m:f>
                  </m:oMath>
                </a14:m>
                <a:r>
                  <a:rPr lang="en-US" altLang="zh-CN" sz="2400" dirty="0">
                    <a:solidFill>
                      <a:prstClr val="black"/>
                    </a:solidFill>
                    <a:latin typeface="等线" panose="020F0502020204030204"/>
                  </a:rPr>
                  <a:t>=</a:t>
                </a:r>
                <a:r>
                  <a:rPr lang="en-US" altLang="zh-CN" sz="2400" dirty="0">
                    <a:solidFill>
                      <a:prstClr val="black"/>
                    </a:solidFill>
                  </a:rPr>
                  <a:t> </a:t>
                </a:r>
                <a14:m>
                  <m:oMath xmlns:m="http://schemas.openxmlformats.org/officeDocument/2006/math">
                    <m:f>
                      <m:fPr>
                        <m:ctrlPr>
                          <a:rPr lang="en-US" altLang="zh-CN" sz="2400" i="1">
                            <a:solidFill>
                              <a:prstClr val="black"/>
                            </a:solidFill>
                            <a:latin typeface="Cambria Math" panose="02040503050406030204" pitchFamily="18" charset="0"/>
                          </a:rPr>
                        </m:ctrlPr>
                      </m:fPr>
                      <m:num>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𝑒</m:t>
                            </m:r>
                          </m:e>
                          <m:sup>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i="1" dirty="0">
                                    <a:solidFill>
                                      <a:prstClr val="black"/>
                                    </a:solidFill>
                                    <a:latin typeface="Cambria Math" panose="02040503050406030204" pitchFamily="18" charset="0"/>
                                  </a:rPr>
                                  <m:t>𝑖</m:t>
                                </m:r>
                              </m:sub>
                            </m:sSub>
                            <m:r>
                              <a:rPr lang="en-US" altLang="zh-CN" sz="2400" b="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rPr>
                              <m:t>𝐷</m:t>
                            </m:r>
                          </m:sup>
                        </m:sSup>
                      </m:num>
                      <m:den>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𝑗</m:t>
                            </m:r>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𝑛</m:t>
                            </m:r>
                          </m:sup>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𝑒</m:t>
                                </m:r>
                              </m:e>
                              <m:sup>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i="1" dirty="0">
                                        <a:solidFill>
                                          <a:prstClr val="black"/>
                                        </a:solidFill>
                                        <a:latin typeface="Cambria Math" panose="02040503050406030204" pitchFamily="18" charset="0"/>
                                      </a:rPr>
                                      <m:t>𝑗</m:t>
                                    </m:r>
                                  </m:sub>
                                </m:sSub>
                                <m:r>
                                  <a:rPr lang="en-US" altLang="zh-CN" sz="2400" b="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rPr>
                                  <m:t>𝐷</m:t>
                                </m:r>
                              </m:sup>
                            </m:sSup>
                          </m:e>
                        </m:nary>
                      </m:den>
                    </m:f>
                  </m:oMath>
                </a14:m>
                <a:endParaRPr lang="en-US" altLang="zh-CN" sz="2400" dirty="0">
                  <a:solidFill>
                    <a:prstClr val="black"/>
                  </a:solidFill>
                  <a:latin typeface="等线" panose="020F0502020204030204"/>
                </a:endParaRPr>
              </a:p>
              <a:p>
                <a:pPr marL="273050" lvl="0"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3" name="内容占位符 5">
                <a:extLst>
                  <a:ext uri="{FF2B5EF4-FFF2-40B4-BE49-F238E27FC236}">
                    <a16:creationId xmlns:a16="http://schemas.microsoft.com/office/drawing/2014/main" id="{69DC9B49-CE75-21FF-BF10-44E687DD2D1B}"/>
                  </a:ext>
                </a:extLst>
              </p:cNvPr>
              <p:cNvSpPr txBox="1">
                <a:spLocks noRot="1" noChangeAspect="1" noMove="1" noResize="1" noEditPoints="1" noAdjustHandles="1" noChangeArrowheads="1" noChangeShapeType="1" noTextEdit="1"/>
              </p:cNvSpPr>
              <p:nvPr/>
            </p:nvSpPr>
            <p:spPr bwMode="auto">
              <a:xfrm>
                <a:off x="1981200" y="1883245"/>
                <a:ext cx="8229600" cy="4137353"/>
              </a:xfrm>
              <a:prstGeom prst="rect">
                <a:avLst/>
              </a:prstGeom>
              <a:blipFill>
                <a:blip r:embed="rId3"/>
                <a:stretch>
                  <a:fillRect l="-741" t="-1031"/>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748327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en-US" altLang="zh-CN" b="1" dirty="0" err="1"/>
              <a:t>ReLU</a:t>
            </a:r>
            <a:r>
              <a:rPr lang="zh-CN" altLang="en-US" b="1" dirty="0"/>
              <a:t>激活函数</a:t>
            </a:r>
            <a:endParaRPr lang="en-US" altLang="zh-CN" b="1" dirty="0"/>
          </a:p>
        </p:txBody>
      </p:sp>
      <p:pic>
        <p:nvPicPr>
          <p:cNvPr id="7" name="图片 6">
            <a:extLst>
              <a:ext uri="{FF2B5EF4-FFF2-40B4-BE49-F238E27FC236}">
                <a16:creationId xmlns:a16="http://schemas.microsoft.com/office/drawing/2014/main" id="{7DB8FF46-FA80-EE2C-FA63-5AFD102CA9FF}"/>
              </a:ext>
            </a:extLst>
          </p:cNvPr>
          <p:cNvPicPr>
            <a:picLocks noChangeAspect="1"/>
          </p:cNvPicPr>
          <p:nvPr/>
        </p:nvPicPr>
        <p:blipFill>
          <a:blip r:embed="rId3"/>
          <a:stretch>
            <a:fillRect/>
          </a:stretch>
        </p:blipFill>
        <p:spPr>
          <a:xfrm>
            <a:off x="1981200" y="1882686"/>
            <a:ext cx="8310880" cy="4473662"/>
          </a:xfrm>
          <a:prstGeom prst="rect">
            <a:avLst/>
          </a:prstGeom>
        </p:spPr>
      </p:pic>
    </p:spTree>
    <p:extLst>
      <p:ext uri="{BB962C8B-B14F-4D97-AF65-F5344CB8AC3E}">
        <p14:creationId xmlns:p14="http://schemas.microsoft.com/office/powerpoint/2010/main" val="93060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激活函数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en-US" altLang="zh-CN" b="1" dirty="0"/>
              <a:t>Leaky </a:t>
            </a:r>
            <a:r>
              <a:rPr lang="en-US" altLang="zh-CN" b="1" dirty="0" err="1"/>
              <a:t>ReLU</a:t>
            </a:r>
            <a:r>
              <a:rPr lang="zh-CN" altLang="en-US" b="1" dirty="0"/>
              <a:t>激活函数</a:t>
            </a:r>
            <a:endParaRPr lang="en-US" altLang="zh-CN" b="1" dirty="0"/>
          </a:p>
        </p:txBody>
      </p:sp>
      <p:pic>
        <p:nvPicPr>
          <p:cNvPr id="8" name="图片 7">
            <a:extLst>
              <a:ext uri="{FF2B5EF4-FFF2-40B4-BE49-F238E27FC236}">
                <a16:creationId xmlns:a16="http://schemas.microsoft.com/office/drawing/2014/main" id="{727FC061-A764-DF85-30C0-7B7BE11DAC62}"/>
              </a:ext>
            </a:extLst>
          </p:cNvPr>
          <p:cNvPicPr>
            <a:picLocks noChangeAspect="1"/>
          </p:cNvPicPr>
          <p:nvPr/>
        </p:nvPicPr>
        <p:blipFill>
          <a:blip r:embed="rId3"/>
          <a:stretch>
            <a:fillRect/>
          </a:stretch>
        </p:blipFill>
        <p:spPr>
          <a:xfrm>
            <a:off x="1981200" y="1875153"/>
            <a:ext cx="8229600" cy="4291966"/>
          </a:xfrm>
          <a:prstGeom prst="rect">
            <a:avLst/>
          </a:prstGeom>
        </p:spPr>
      </p:pic>
    </p:spTree>
    <p:extLst>
      <p:ext uri="{BB962C8B-B14F-4D97-AF65-F5344CB8AC3E}">
        <p14:creationId xmlns:p14="http://schemas.microsoft.com/office/powerpoint/2010/main" val="3034581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损失函数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损失函数（目标函数）</a:t>
            </a:r>
            <a:endParaRPr lang="en-US" altLang="zh-CN" b="1" dirty="0"/>
          </a:p>
        </p:txBody>
      </p:sp>
      <p:pic>
        <p:nvPicPr>
          <p:cNvPr id="6" name="图片 5">
            <a:extLst>
              <a:ext uri="{FF2B5EF4-FFF2-40B4-BE49-F238E27FC236}">
                <a16:creationId xmlns:a16="http://schemas.microsoft.com/office/drawing/2014/main" id="{0B66B910-0186-43E1-4499-B5DC44E9385E}"/>
              </a:ext>
            </a:extLst>
          </p:cNvPr>
          <p:cNvPicPr>
            <a:picLocks noChangeAspect="1"/>
          </p:cNvPicPr>
          <p:nvPr/>
        </p:nvPicPr>
        <p:blipFill>
          <a:blip r:embed="rId3"/>
          <a:stretch>
            <a:fillRect/>
          </a:stretch>
        </p:blipFill>
        <p:spPr>
          <a:xfrm>
            <a:off x="1708732" y="1857374"/>
            <a:ext cx="9121828" cy="4391023"/>
          </a:xfrm>
          <a:prstGeom prst="rect">
            <a:avLst/>
          </a:prstGeom>
        </p:spPr>
      </p:pic>
    </p:spTree>
    <p:extLst>
      <p:ext uri="{BB962C8B-B14F-4D97-AF65-F5344CB8AC3E}">
        <p14:creationId xmlns:p14="http://schemas.microsoft.com/office/powerpoint/2010/main" val="191004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损失函数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常用的几种损失函数</a:t>
            </a:r>
            <a:endParaRPr lang="en-US" altLang="zh-CN" b="1" dirty="0"/>
          </a:p>
        </p:txBody>
      </p:sp>
      <p:sp>
        <p:nvSpPr>
          <p:cNvPr id="3" name="内容占位符 5">
            <a:extLst>
              <a:ext uri="{FF2B5EF4-FFF2-40B4-BE49-F238E27FC236}">
                <a16:creationId xmlns:a16="http://schemas.microsoft.com/office/drawing/2014/main" id="{F6D19993-BF3B-8109-782A-D1C178AFE1AF}"/>
              </a:ext>
            </a:extLst>
          </p:cNvPr>
          <p:cNvSpPr txBox="1">
            <a:spLocks/>
          </p:cNvSpPr>
          <p:nvPr/>
        </p:nvSpPr>
        <p:spPr bwMode="auto">
          <a:xfrm>
            <a:off x="1981200" y="1869796"/>
            <a:ext cx="8910320" cy="43684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均方误差（</a:t>
            </a:r>
            <a:r>
              <a:rPr lang="en-US" altLang="zh-CN" sz="2400" dirty="0">
                <a:solidFill>
                  <a:prstClr val="black"/>
                </a:solidFill>
                <a:latin typeface="等线" panose="020F0502020204030204"/>
              </a:rPr>
              <a:t>Mean Square Error, MSE</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常用于回归任务，计算预测值和真实标签之间的差异平方和</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交叉熵（</a:t>
            </a:r>
            <a:r>
              <a:rPr lang="en-US" altLang="zh-CN" sz="2400" dirty="0">
                <a:solidFill>
                  <a:prstClr val="black"/>
                </a:solidFill>
                <a:latin typeface="等线" panose="020F0502020204030204"/>
              </a:rPr>
              <a:t>Cross Entropy</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常用</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于逻辑回归等分类任务，用来</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评估</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模型预测</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概率</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分布与实际</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概率</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分布之间的差异</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程度。</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latin typeface="等线" panose="020F0502020204030204"/>
              </a:rPr>
              <a:t>KL</a:t>
            </a:r>
            <a:r>
              <a:rPr lang="zh-CN" altLang="en-US" sz="2400" dirty="0">
                <a:solidFill>
                  <a:prstClr val="black"/>
                </a:solidFill>
                <a:latin typeface="等线" panose="020F0502020204030204"/>
              </a:rPr>
              <a:t>散度（</a:t>
            </a:r>
            <a:r>
              <a:rPr lang="en-US" altLang="zh-CN" sz="2400" dirty="0" err="1">
                <a:solidFill>
                  <a:prstClr val="black"/>
                </a:solidFill>
                <a:latin typeface="等线" panose="020F0502020204030204"/>
              </a:rPr>
              <a:t>Kullback-Leibler</a:t>
            </a:r>
            <a:r>
              <a:rPr lang="en-US" altLang="zh-CN" sz="2400" dirty="0">
                <a:solidFill>
                  <a:prstClr val="black"/>
                </a:solidFill>
                <a:latin typeface="等线" panose="020F0502020204030204"/>
              </a:rPr>
              <a:t> divergence</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用于</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衡量两个分布之间的相似</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程度，</a:t>
            </a:r>
            <a:r>
              <a:rPr lang="zh-CN" altLang="en-US" sz="2400" b="0" i="0" dirty="0">
                <a:solidFill>
                  <a:srgbClr val="343541"/>
                </a:solidFill>
                <a:effectLst/>
                <a:highlight>
                  <a:srgbClr val="F7F7F8"/>
                </a:highlight>
                <a:latin typeface="-apple-system"/>
              </a:rPr>
              <a:t>可以帮助模型学习真实数据的分布，适用于生成模型等场景。</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238635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损失函数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损失函数表达式</a:t>
            </a:r>
            <a:endParaRPr lang="en-US" altLang="zh-CN" b="1" dirty="0"/>
          </a:p>
        </p:txBody>
      </p:sp>
      <mc:AlternateContent xmlns:mc="http://schemas.openxmlformats.org/markup-compatibility/2006" xmlns:a14="http://schemas.microsoft.com/office/drawing/2010/main">
        <mc:Choice Requires="a14">
          <p:sp>
            <p:nvSpPr>
              <p:cNvPr id="3" name="内容占位符 5">
                <a:extLst>
                  <a:ext uri="{FF2B5EF4-FFF2-40B4-BE49-F238E27FC236}">
                    <a16:creationId xmlns:a16="http://schemas.microsoft.com/office/drawing/2014/main" id="{F6D19993-BF3B-8109-782A-D1C178AFE1AF}"/>
                  </a:ext>
                </a:extLst>
              </p:cNvPr>
              <p:cNvSpPr txBox="1">
                <a:spLocks/>
              </p:cNvSpPr>
              <p:nvPr/>
            </p:nvSpPr>
            <p:spPr bwMode="auto">
              <a:xfrm>
                <a:off x="1910080" y="1857375"/>
                <a:ext cx="9093200" cy="43684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均方误差（</a:t>
                </a:r>
                <a:r>
                  <a:rPr lang="en-US" altLang="zh-CN" sz="2400" dirty="0">
                    <a:solidFill>
                      <a:prstClr val="black"/>
                    </a:solidFill>
                    <a:latin typeface="等线" panose="020F0502020204030204"/>
                  </a:rPr>
                  <a:t>Mean Square Error, MSE</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r>
                      <a:rPr lang="en-US" altLang="zh-CN" sz="2400" b="0" i="1" smtClean="0">
                        <a:solidFill>
                          <a:prstClr val="black"/>
                        </a:solidFill>
                        <a:latin typeface="Cambria Math" panose="02040503050406030204" pitchFamily="18" charset="0"/>
                      </a:rPr>
                      <m:t>𝑀𝑆𝐸</m:t>
                    </m:r>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2</m:t>
                        </m:r>
                      </m:den>
                    </m:f>
                    <m:nary>
                      <m:naryPr>
                        <m:chr m:val="∑"/>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𝑖</m:t>
                        </m:r>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𝐶</m:t>
                        </m:r>
                      </m:sup>
                      <m:e>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𝑦</m:t>
                                </m:r>
                              </m:e>
                              <m:sub>
                                <m:r>
                                  <a:rPr lang="en-US" altLang="zh-CN" sz="2400" b="0" i="1" smtClean="0">
                                    <a:solidFill>
                                      <a:prstClr val="black"/>
                                    </a:solidFill>
                                    <a:latin typeface="Cambria Math" panose="02040503050406030204" pitchFamily="18" charset="0"/>
                                  </a:rPr>
                                  <m:t>𝑖</m:t>
                                </m:r>
                              </m:sub>
                            </m:sSub>
                            <m:r>
                              <a:rPr lang="en-US" altLang="zh-CN" sz="2400" b="0" i="1" smtClean="0">
                                <a:solidFill>
                                  <a:prstClr val="black"/>
                                </a:solidFill>
                                <a:latin typeface="Cambria Math" panose="02040503050406030204" pitchFamily="18" charset="0"/>
                              </a:rPr>
                              <m:t>−</m:t>
                            </m:r>
                            <m:sSubSup>
                              <m:sSubSupPr>
                                <m:ctrlPr>
                                  <a:rPr lang="en-US" altLang="zh-CN" sz="2400" b="0" i="1" smtClean="0">
                                    <a:solidFill>
                                      <a:prstClr val="black"/>
                                    </a:solidFill>
                                    <a:latin typeface="Cambria Math" panose="02040503050406030204" pitchFamily="18" charset="0"/>
                                  </a:rPr>
                                </m:ctrlPr>
                              </m:sSubSupPr>
                              <m:e>
                                <m:r>
                                  <a:rPr lang="en-US" altLang="zh-CN" sz="2400" b="0" i="1" smtClean="0">
                                    <a:solidFill>
                                      <a:prstClr val="black"/>
                                    </a:solidFill>
                                    <a:latin typeface="Cambria Math" panose="02040503050406030204" pitchFamily="18" charset="0"/>
                                  </a:rPr>
                                  <m:t>𝑦</m:t>
                                </m:r>
                              </m:e>
                              <m:sub>
                                <m:r>
                                  <a:rPr lang="en-US" altLang="zh-CN" sz="2400" b="0" i="1" smtClean="0">
                                    <a:solidFill>
                                      <a:prstClr val="black"/>
                                    </a:solidFill>
                                    <a:latin typeface="Cambria Math" panose="02040503050406030204" pitchFamily="18" charset="0"/>
                                  </a:rPr>
                                  <m:t>𝑖</m:t>
                                </m:r>
                              </m:sub>
                              <m:sup>
                                <m:r>
                                  <a:rPr lang="en-US" altLang="zh-CN" sz="2400" b="0" i="1" smtClean="0">
                                    <a:solidFill>
                                      <a:prstClr val="black"/>
                                    </a:solidFill>
                                    <a:latin typeface="Cambria Math" panose="02040503050406030204" pitchFamily="18" charset="0"/>
                                  </a:rPr>
                                  <m:t>′</m:t>
                                </m:r>
                              </m:sup>
                            </m:sSubSup>
                            <m:r>
                              <a:rPr lang="en-US" altLang="zh-CN" sz="2400" b="0" i="1" smtClean="0">
                                <a:solidFill>
                                  <a:prstClr val="black"/>
                                </a:solidFill>
                                <a:latin typeface="Cambria Math" panose="02040503050406030204" pitchFamily="18" charset="0"/>
                              </a:rPr>
                              <m:t>)</m:t>
                            </m:r>
                          </m:e>
                          <m:sup>
                            <m:r>
                              <a:rPr lang="en-US" altLang="zh-CN" sz="2400" b="0" i="1" smtClean="0">
                                <a:solidFill>
                                  <a:prstClr val="black"/>
                                </a:solidFill>
                                <a:latin typeface="Cambria Math" panose="02040503050406030204" pitchFamily="18" charset="0"/>
                              </a:rPr>
                              <m:t>2</m:t>
                            </m:r>
                          </m:sup>
                        </m:sSup>
                      </m:e>
                    </m:nary>
                  </m:oMath>
                </a14:m>
                <a:r>
                  <a:rPr lang="en-US" altLang="zh-CN" sz="2400" dirty="0">
                    <a:solidFill>
                      <a:prstClr val="black"/>
                    </a:solidFill>
                    <a:latin typeface="等线" panose="020F0502020204030204"/>
                  </a:rPr>
                  <a:t> </a:t>
                </a:r>
                <a:r>
                  <a:rPr lang="zh-CN" altLang="en-US" sz="2000" dirty="0">
                    <a:solidFill>
                      <a:prstClr val="black"/>
                    </a:solidFill>
                    <a:latin typeface="等线" panose="020F0502020204030204"/>
                  </a:rPr>
                  <a:t>，</a:t>
                </a:r>
                <a:r>
                  <a:rPr lang="en-US" altLang="zh-CN" sz="2000" dirty="0">
                    <a:solidFill>
                      <a:prstClr val="black"/>
                    </a:solidFill>
                    <a:latin typeface="等线" panose="020F0502020204030204"/>
                  </a:rPr>
                  <a:t>  C</a:t>
                </a:r>
                <a:r>
                  <a:rPr lang="zh-CN" altLang="en-US" sz="2000" dirty="0">
                    <a:solidFill>
                      <a:prstClr val="black"/>
                    </a:solidFill>
                    <a:latin typeface="等线" panose="020F0502020204030204"/>
                  </a:rPr>
                  <a:t>为类别数，</a:t>
                </a:r>
                <a:r>
                  <a:rPr lang="en-US" altLang="zh-CN" sz="2000" dirty="0">
                    <a:solidFill>
                      <a:prstClr val="black"/>
                    </a:solidFill>
                  </a:rPr>
                  <a:t> </a:t>
                </a:r>
                <a14:m>
                  <m:oMath xmlns:m="http://schemas.openxmlformats.org/officeDocument/2006/math">
                    <m:sSubSup>
                      <m:sSubSupPr>
                        <m:ctrlPr>
                          <a:rPr lang="en-US" altLang="zh-CN" sz="2000" i="1">
                            <a:solidFill>
                              <a:prstClr val="black"/>
                            </a:solidFill>
                            <a:latin typeface="Cambria Math" panose="02040503050406030204" pitchFamily="18" charset="0"/>
                          </a:rPr>
                        </m:ctrlPr>
                      </m:sSubSup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𝑖</m:t>
                        </m:r>
                      </m:sub>
                      <m:sup>
                        <m:r>
                          <a:rPr lang="en-US" altLang="zh-CN" sz="2000" i="1">
                            <a:solidFill>
                              <a:prstClr val="black"/>
                            </a:solidFill>
                            <a:latin typeface="Cambria Math" panose="02040503050406030204" pitchFamily="18" charset="0"/>
                          </a:rPr>
                          <m:t>′</m:t>
                        </m:r>
                      </m:sup>
                    </m:sSubSup>
                  </m:oMath>
                </a14:m>
                <a:r>
                  <a:rPr lang="zh-CN" altLang="en-US" sz="2000" dirty="0">
                    <a:solidFill>
                      <a:prstClr val="black"/>
                    </a:solidFill>
                    <a:latin typeface="等线" panose="020F0502020204030204"/>
                  </a:rPr>
                  <a:t>为目标值，</a:t>
                </a:r>
                <a14:m>
                  <m:oMath xmlns:m="http://schemas.openxmlformats.org/officeDocument/2006/math">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𝑖</m:t>
                        </m:r>
                      </m:sub>
                    </m:sSub>
                  </m:oMath>
                </a14:m>
                <a:r>
                  <a:rPr lang="zh-CN" altLang="en-US" sz="2000" dirty="0">
                    <a:solidFill>
                      <a:prstClr val="black"/>
                    </a:solidFill>
                    <a:latin typeface="等线" panose="020F0502020204030204"/>
                  </a:rPr>
                  <a:t>为预测值。</a:t>
                </a:r>
                <a:endParaRPr lang="en-US" altLang="zh-CN" sz="20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交叉熵（</a:t>
                </a:r>
                <a:r>
                  <a:rPr lang="en-US" altLang="zh-CN" sz="2400" dirty="0">
                    <a:solidFill>
                      <a:prstClr val="black"/>
                    </a:solidFill>
                    <a:latin typeface="等线" panose="020F0502020204030204"/>
                  </a:rPr>
                  <a:t>Cross Entropy</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r>
                      <a:rPr lang="en-US" altLang="zh-CN" sz="2400" b="0" i="1" smtClean="0">
                        <a:solidFill>
                          <a:prstClr val="black"/>
                        </a:solidFill>
                        <a:latin typeface="Cambria Math" panose="02040503050406030204" pitchFamily="18" charset="0"/>
                      </a:rPr>
                      <m:t>𝐶𝐸</m:t>
                    </m:r>
                    <m:r>
                      <a:rPr lang="en-US" altLang="zh-CN" sz="2400" b="0" i="1" smtClean="0">
                        <a:solidFill>
                          <a:prstClr val="black"/>
                        </a:solidFill>
                        <a:latin typeface="Cambria Math" panose="02040503050406030204" pitchFamily="18" charset="0"/>
                      </a:rPr>
                      <m:t>=−</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𝐶</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𝑙𝑜𝑔</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𝑖</m:t>
                            </m:r>
                          </m:sub>
                        </m:sSub>
                      </m:e>
                    </m:nary>
                  </m:oMath>
                </a14:m>
                <a:r>
                  <a:rPr lang="zh-CN" altLang="en-US" sz="2400" dirty="0">
                    <a:solidFill>
                      <a:prstClr val="black"/>
                    </a:solidFill>
                    <a:latin typeface="等线" panose="020F0502020204030204"/>
                  </a:rPr>
                  <a:t>，</a:t>
                </a:r>
                <a:r>
                  <a:rPr lang="zh-CN" altLang="en-US" sz="2000" dirty="0"/>
                  <a:t>其中</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𝑖</m:t>
                        </m:r>
                      </m:sub>
                    </m:sSub>
                  </m:oMath>
                </a14:m>
                <a:r>
                  <a:rPr lang="zh-CN" altLang="en-US" sz="2000" dirty="0">
                    <a:solidFill>
                      <a:prstClr val="black"/>
                    </a:solidFill>
                    <a:latin typeface="等线" panose="020F0502020204030204"/>
                  </a:rPr>
                  <a:t>表示目标概率，</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oMath>
                </a14:m>
                <a:r>
                  <a:rPr lang="zh-CN" altLang="en-US" sz="2000" dirty="0">
                    <a:solidFill>
                      <a:prstClr val="black"/>
                    </a:solidFill>
                    <a:latin typeface="等线" panose="020F0502020204030204"/>
                  </a:rPr>
                  <a:t>为模型预测概率。</a:t>
                </a:r>
                <a:endParaRPr lang="en-US" altLang="zh-CN" sz="20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r>
                      <a:rPr lang="en-US" altLang="zh-CN" sz="2400" i="1">
                        <a:latin typeface="Cambria Math" panose="02040503050406030204" pitchFamily="18" charset="0"/>
                      </a:rPr>
                      <m:t>𝐶𝐸</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𝑚</m:t>
                        </m:r>
                      </m:den>
                    </m:f>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𝐶</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e>
                        </m:nary>
                        <m:func>
                          <m:funcPr>
                            <m:ctrlPr>
                              <a:rPr lang="zh-CN" altLang="zh-CN" sz="2400" i="1">
                                <a:latin typeface="Cambria Math" panose="02040503050406030204" pitchFamily="18" charset="0"/>
                              </a:rPr>
                            </m:ctrlPr>
                          </m:funcPr>
                          <m:fName>
                            <m:r>
                              <m:rPr>
                                <m:sty m:val="p"/>
                              </m:rPr>
                              <a:rPr lang="en-US" altLang="zh-CN" sz="2400" i="1">
                                <a:latin typeface="Cambria Math" panose="02040503050406030204" pitchFamily="18" charset="0"/>
                              </a:rPr>
                              <m:t>log</m:t>
                            </m:r>
                          </m:fName>
                          <m:e>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𝑖𝑗</m:t>
                                    </m:r>
                                  </m:sub>
                                </m:sSub>
                              </m:e>
                            </m:d>
                          </m:e>
                        </m:func>
                      </m:e>
                    </m:nary>
                  </m:oMath>
                </a14:m>
                <a:r>
                  <a:rPr lang="en-US" altLang="zh-CN" sz="2400" i="1" dirty="0"/>
                  <a:t>,</a:t>
                </a:r>
                <a:r>
                  <a:rPr lang="en-US" altLang="zh-CN" sz="2000" i="1" dirty="0"/>
                  <a:t>m</a:t>
                </a:r>
                <a:r>
                  <a:rPr lang="zh-CN" altLang="en-US" sz="2000" i="1" dirty="0"/>
                  <a:t>表示批量大小</a:t>
                </a:r>
                <a:endParaRPr lang="en-US" altLang="zh-CN" sz="2000" i="1" dirty="0"/>
              </a:p>
              <a:p>
                <a:pPr marL="273050"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latin typeface="等线" panose="020F0502020204030204"/>
                  </a:rPr>
                  <a:t>KL</a:t>
                </a:r>
                <a:r>
                  <a:rPr lang="zh-CN" altLang="en-US" sz="2400" dirty="0">
                    <a:solidFill>
                      <a:prstClr val="black"/>
                    </a:solidFill>
                    <a:latin typeface="等线" panose="020F0502020204030204"/>
                  </a:rPr>
                  <a:t>散度（</a:t>
                </a:r>
                <a:r>
                  <a:rPr lang="en-US" altLang="zh-CN" sz="2400" dirty="0" err="1">
                    <a:solidFill>
                      <a:prstClr val="black"/>
                    </a:solidFill>
                    <a:latin typeface="等线" panose="020F0502020204030204"/>
                  </a:rPr>
                  <a:t>Kullback-Leibler</a:t>
                </a:r>
                <a:r>
                  <a:rPr lang="en-US" altLang="zh-CN" sz="2400" dirty="0">
                    <a:solidFill>
                      <a:prstClr val="black"/>
                    </a:solidFill>
                    <a:latin typeface="等线" panose="020F0502020204030204"/>
                  </a:rPr>
                  <a:t> divergence</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sSub>
                      <m:sSubPr>
                        <m:ctrlPr>
                          <a:rPr lang="en-US" altLang="zh-CN" sz="2000" i="1" smtClean="0">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𝐷</m:t>
                        </m:r>
                      </m:e>
                      <m:sub>
                        <m:r>
                          <a:rPr lang="en-US" altLang="zh-CN" sz="2000" b="0" i="1" smtClean="0">
                            <a:solidFill>
                              <a:prstClr val="black"/>
                            </a:solidFill>
                            <a:latin typeface="Cambria Math" panose="02040503050406030204" pitchFamily="18" charset="0"/>
                          </a:rPr>
                          <m:t>𝐾𝐿</m:t>
                        </m:r>
                      </m:sub>
                    </m:sSub>
                  </m:oMath>
                </a14:m>
                <a:r>
                  <a:rPr lang="en-US" altLang="zh-CN" sz="2000" i="1" dirty="0">
                    <a:solidFill>
                      <a:prstClr val="black"/>
                    </a:solidFill>
                    <a:latin typeface="Cambria Math" panose="02040503050406030204" pitchFamily="18" charset="0"/>
                  </a:rPr>
                  <a:t>=</a:t>
                </a:r>
                <a:r>
                  <a:rPr lang="en-US" altLang="zh-CN" sz="2000" i="1" dirty="0"/>
                  <a:t>KL(p(x)||q(x))=</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𝑝</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e>
                        </m:d>
                      </m:sub>
                    </m:sSub>
                    <m:r>
                      <a:rPr lang="en-US" altLang="zh-CN" sz="2000" i="1">
                        <a:latin typeface="Cambria Math" panose="02040503050406030204" pitchFamily="18" charset="0"/>
                      </a:rPr>
                      <m:t>[</m:t>
                    </m:r>
                    <m:r>
                      <a:rPr lang="en-US" altLang="zh-CN" sz="2000" i="1">
                        <a:latin typeface="Cambria Math" panose="02040503050406030204" pitchFamily="18" charset="0"/>
                      </a:rPr>
                      <m:t>𝑙𝑜𝑔</m:t>
                    </m:r>
                    <m:f>
                      <m:fPr>
                        <m:ctrlPr>
                          <a:rPr lang="zh-CN" altLang="zh-CN" sz="2000" i="1">
                            <a:latin typeface="Cambria Math" panose="02040503050406030204" pitchFamily="18" charset="0"/>
                          </a:rPr>
                        </m:ctrlPr>
                      </m:fPr>
                      <m:num>
                        <m:r>
                          <a:rPr lang="en-US" altLang="zh-CN" sz="2000" i="1">
                            <a:latin typeface="Cambria Math" panose="02040503050406030204" pitchFamily="18" charset="0"/>
                          </a:rPr>
                          <m:t>𝑝</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e>
                        </m:d>
                      </m:num>
                      <m:den>
                        <m:r>
                          <a:rPr lang="en-US" altLang="zh-CN" sz="2000" i="1">
                            <a:latin typeface="Cambria Math" panose="02040503050406030204" pitchFamily="18" charset="0"/>
                          </a:rPr>
                          <m:t>𝑞</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𝑥</m:t>
                            </m:r>
                          </m:e>
                        </m:d>
                      </m:den>
                    </m:f>
                    <m:r>
                      <a:rPr lang="en-US" altLang="zh-CN" sz="2000" i="1">
                        <a:latin typeface="Cambria Math" panose="02040503050406030204" pitchFamily="18" charset="0"/>
                      </a:rPr>
                      <m:t>]</m:t>
                    </m:r>
                  </m:oMath>
                </a14:m>
                <a:endParaRPr lang="en-US" altLang="zh-CN" sz="2000" i="1" dirty="0">
                  <a:solidFill>
                    <a:prstClr val="black"/>
                  </a:solidFill>
                  <a:latin typeface="Cambria Math" panose="02040503050406030204" pitchFamily="18" charset="0"/>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𝐷</m:t>
                        </m:r>
                      </m:e>
                      <m:sub>
                        <m:r>
                          <a:rPr lang="en-US" altLang="zh-CN" sz="2400" b="0" i="1" smtClean="0">
                            <a:solidFill>
                              <a:prstClr val="black"/>
                            </a:solidFill>
                            <a:latin typeface="Cambria Math" panose="02040503050406030204" pitchFamily="18" charset="0"/>
                          </a:rPr>
                          <m:t>𝐾𝐿</m:t>
                        </m:r>
                      </m:sub>
                    </m:sSub>
                    <m:r>
                      <a:rPr lang="en-US" altLang="zh-CN" sz="2400" b="0" i="1" smtClean="0">
                        <a:solidFill>
                          <a:prstClr val="black"/>
                        </a:solidFill>
                        <a:latin typeface="Cambria Math" panose="02040503050406030204" pitchFamily="18" charset="0"/>
                      </a:rPr>
                      <m:t>=</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smtClean="0">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num>
                          <m:den>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den>
                        </m:f>
                      </m:e>
                    </m:nary>
                  </m:oMath>
                </a14:m>
                <a:r>
                  <a:rPr lang="en-US" altLang="zh-CN" sz="2400" dirty="0">
                    <a:solidFill>
                      <a:prstClr val="black"/>
                    </a:solidFill>
                    <a:latin typeface="等线" panose="020F0502020204030204"/>
                  </a:rPr>
                  <a:t>   </a:t>
                </a:r>
                <a:r>
                  <a:rPr lang="zh-CN" altLang="en-US" sz="2400" dirty="0">
                    <a:solidFill>
                      <a:prstClr val="black"/>
                    </a:solidFill>
                    <a:latin typeface="等线" panose="020F0502020204030204"/>
                  </a:rPr>
                  <a:t>离散情况</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3" name="内容占位符 5">
                <a:extLst>
                  <a:ext uri="{FF2B5EF4-FFF2-40B4-BE49-F238E27FC236}">
                    <a16:creationId xmlns:a16="http://schemas.microsoft.com/office/drawing/2014/main" id="{F6D19993-BF3B-8109-782A-D1C178AFE1AF}"/>
                  </a:ext>
                </a:extLst>
              </p:cNvPr>
              <p:cNvSpPr txBox="1">
                <a:spLocks noRot="1" noChangeAspect="1" noMove="1" noResize="1" noEditPoints="1" noAdjustHandles="1" noChangeArrowheads="1" noChangeShapeType="1" noTextEdit="1"/>
              </p:cNvSpPr>
              <p:nvPr/>
            </p:nvSpPr>
            <p:spPr bwMode="auto">
              <a:xfrm>
                <a:off x="1910080" y="1857375"/>
                <a:ext cx="9093200" cy="4368443"/>
              </a:xfrm>
              <a:prstGeom prst="rect">
                <a:avLst/>
              </a:prstGeom>
              <a:blipFill>
                <a:blip r:embed="rId3"/>
                <a:stretch>
                  <a:fillRect l="-670" t="-978"/>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544849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损失函数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损失函数简单实例</a:t>
            </a:r>
            <a:endParaRPr lang="en-US" altLang="zh-CN" b="1" dirty="0"/>
          </a:p>
        </p:txBody>
      </p:sp>
      <p:pic>
        <p:nvPicPr>
          <p:cNvPr id="7" name="图片 6">
            <a:extLst>
              <a:ext uri="{FF2B5EF4-FFF2-40B4-BE49-F238E27FC236}">
                <a16:creationId xmlns:a16="http://schemas.microsoft.com/office/drawing/2014/main" id="{524B1441-E962-3090-D52D-EBA3ACD6B011}"/>
              </a:ext>
            </a:extLst>
          </p:cNvPr>
          <p:cNvPicPr>
            <a:picLocks noChangeAspect="1"/>
          </p:cNvPicPr>
          <p:nvPr/>
        </p:nvPicPr>
        <p:blipFill>
          <a:blip r:embed="rId3"/>
          <a:stretch>
            <a:fillRect/>
          </a:stretch>
        </p:blipFill>
        <p:spPr>
          <a:xfrm>
            <a:off x="1981200" y="1968273"/>
            <a:ext cx="8656320" cy="4675403"/>
          </a:xfrm>
          <a:prstGeom prst="rect">
            <a:avLst/>
          </a:prstGeom>
        </p:spPr>
      </p:pic>
    </p:spTree>
    <p:extLst>
      <p:ext uri="{BB962C8B-B14F-4D97-AF65-F5344CB8AC3E}">
        <p14:creationId xmlns:p14="http://schemas.microsoft.com/office/powerpoint/2010/main" val="3651806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损失函数</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54780"/>
          </a:xfrm>
          <a:ln>
            <a:solidFill>
              <a:srgbClr val="0070C0"/>
            </a:solidFill>
          </a:ln>
        </p:spPr>
        <p:txBody>
          <a:bodyPr>
            <a:normAutofit/>
          </a:bodyPr>
          <a:lstStyle/>
          <a:p>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M</a:t>
            </a:r>
            <a:r>
              <a:rPr lang="en-US" altLang="zh-CN" dirty="0">
                <a:effectLst/>
                <a:latin typeface="Times New Roman" panose="02020603050405020304" pitchFamily="18" charset="0"/>
                <a:ea typeface="宋体" panose="02010600030101010101" pitchFamily="2" charset="-122"/>
              </a:rPr>
              <a:t>SE</a:t>
            </a:r>
            <a:r>
              <a:rPr lang="zh-CN" altLang="en-US" dirty="0">
                <a:effectLst/>
                <a:latin typeface="Times New Roman" panose="02020603050405020304" pitchFamily="18" charset="0"/>
                <a:ea typeface="宋体" panose="02010600030101010101" pitchFamily="2" charset="-122"/>
              </a:rPr>
              <a:t>是否可用于</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分类任务</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b="1" dirty="0"/>
          </a:p>
        </p:txBody>
      </p:sp>
      <p:sp>
        <p:nvSpPr>
          <p:cNvPr id="3" name="内容占位符 5">
            <a:extLst>
              <a:ext uri="{FF2B5EF4-FFF2-40B4-BE49-F238E27FC236}">
                <a16:creationId xmlns:a16="http://schemas.microsoft.com/office/drawing/2014/main" id="{F6D19993-BF3B-8109-782A-D1C178AFE1AF}"/>
              </a:ext>
            </a:extLst>
          </p:cNvPr>
          <p:cNvSpPr txBox="1">
            <a:spLocks/>
          </p:cNvSpPr>
          <p:nvPr/>
        </p:nvSpPr>
        <p:spPr bwMode="auto">
          <a:xfrm>
            <a:off x="1981200" y="1899920"/>
            <a:ext cx="8910320" cy="4338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可以但不推荐：</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latin typeface="等线" panose="020F0502020204030204"/>
              </a:rPr>
              <a:t>MSE</a:t>
            </a:r>
            <a:r>
              <a:rPr lang="zh-CN" altLang="en-US" sz="2400" dirty="0">
                <a:solidFill>
                  <a:prstClr val="black"/>
                </a:solidFill>
                <a:latin typeface="等线" panose="020F0502020204030204"/>
              </a:rPr>
              <a:t>（均方误差）对于每一个输出的结果都非常看重</a:t>
            </a:r>
            <a:r>
              <a:rPr lang="en-US" altLang="zh-CN" sz="2400" dirty="0">
                <a:solidFill>
                  <a:prstClr val="black"/>
                </a:solidFill>
                <a:latin typeface="等线" panose="020F0502020204030204"/>
              </a:rPr>
              <a:t>(</a:t>
            </a:r>
            <a:r>
              <a:rPr lang="zh-CN" altLang="en-US" sz="2400" dirty="0">
                <a:solidFill>
                  <a:prstClr val="black"/>
                </a:solidFill>
                <a:latin typeface="等线" panose="020F0502020204030204"/>
              </a:rPr>
              <a:t>让正确分类变大的同时，也让错误分类变得平均</a:t>
            </a:r>
            <a:r>
              <a:rPr lang="en-US" altLang="zh-CN" sz="2400" dirty="0">
                <a:solidFill>
                  <a:prstClr val="black"/>
                </a:solidFill>
                <a:latin typeface="等线" panose="020F0502020204030204"/>
              </a:rPr>
              <a:t>)</a:t>
            </a:r>
            <a:r>
              <a:rPr lang="zh-CN" altLang="en-US" sz="2400" dirty="0">
                <a:solidFill>
                  <a:prstClr val="black"/>
                </a:solidFill>
                <a:latin typeface="等线" panose="020F0502020204030204"/>
              </a:rPr>
              <a:t>，</a:t>
            </a:r>
            <a:r>
              <a:rPr lang="zh-CN" altLang="zh-CN" sz="2400" dirty="0">
                <a:solidFill>
                  <a:prstClr val="black"/>
                </a:solidFill>
                <a:latin typeface="等线" panose="020F0502020204030204"/>
              </a:rPr>
              <a:t>在分类问题中这个调整是没有必要的</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而交叉熵更看重对正确分类的结果。</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latin typeface="等线" panose="020F0502020204030204"/>
              </a:rPr>
              <a:t>MSE</a:t>
            </a:r>
            <a:r>
              <a:rPr lang="zh-CN" altLang="zh-CN" sz="2400" dirty="0">
                <a:solidFill>
                  <a:prstClr val="black"/>
                </a:solidFill>
                <a:latin typeface="等线" panose="020F0502020204030204"/>
              </a:rPr>
              <a:t>不太合适做</a:t>
            </a:r>
            <a:r>
              <a:rPr lang="zh-CN" altLang="zh-CN" sz="2400" b="1" dirty="0">
                <a:solidFill>
                  <a:prstClr val="black"/>
                </a:solidFill>
                <a:latin typeface="等线" panose="020F0502020204030204"/>
              </a:rPr>
              <a:t>非凸有多个极值点</a:t>
            </a:r>
            <a:r>
              <a:rPr lang="zh-CN" altLang="en-US" sz="2400" dirty="0">
                <a:solidFill>
                  <a:prstClr val="black"/>
                </a:solidFill>
                <a:latin typeface="等线" panose="020F0502020204030204"/>
              </a:rPr>
              <a:t>的</a:t>
            </a:r>
            <a:r>
              <a:rPr lang="zh-CN" altLang="zh-CN" sz="2400" dirty="0">
                <a:solidFill>
                  <a:prstClr val="black"/>
                </a:solidFill>
                <a:latin typeface="等线" panose="020F0502020204030204"/>
              </a:rPr>
              <a:t>损失函数</a:t>
            </a:r>
            <a:endParaRPr lang="en-US" altLang="zh-CN" sz="2400" dirty="0">
              <a:solidFill>
                <a:prstClr val="black"/>
              </a:solidFill>
              <a:latin typeface="等线" panose="020F0502020204030204"/>
            </a:endParaRPr>
          </a:p>
          <a:p>
            <a:pPr marL="1187450" lvl="2" indent="-273050" eaLnBrk="0" hangingPunct="0">
              <a:spcBef>
                <a:spcPct val="20000"/>
              </a:spcBef>
              <a:buClr>
                <a:srgbClr val="0BD0D9"/>
              </a:buClr>
              <a:buSzPct val="95000"/>
              <a:buFont typeface="Wingdings 2" pitchFamily="18" charset="2"/>
              <a:buChar char=""/>
              <a:defRPr/>
            </a:pPr>
            <a:r>
              <a:rPr lang="zh-CN" altLang="zh-CN" sz="2400" dirty="0">
                <a:solidFill>
                  <a:prstClr val="black"/>
                </a:solidFill>
                <a:latin typeface="等线" panose="020F0502020204030204"/>
              </a:rPr>
              <a:t>分类问题是逻辑回归，必须有激活函数作用于输出，比如</a:t>
            </a:r>
            <a:r>
              <a:rPr lang="en-US" altLang="zh-CN" sz="2400" dirty="0">
                <a:solidFill>
                  <a:prstClr val="black"/>
                </a:solidFill>
                <a:latin typeface="等线" panose="020F0502020204030204"/>
              </a:rPr>
              <a:t>sigmoid</a:t>
            </a:r>
            <a:r>
              <a:rPr lang="zh-CN" altLang="zh-CN" sz="2400" dirty="0">
                <a:solidFill>
                  <a:prstClr val="black"/>
                </a:solidFill>
                <a:latin typeface="等线" panose="020F0502020204030204"/>
              </a:rPr>
              <a:t>（或</a:t>
            </a:r>
            <a:r>
              <a:rPr lang="en-US" altLang="zh-CN" sz="2400" dirty="0" err="1">
                <a:solidFill>
                  <a:prstClr val="black"/>
                </a:solidFill>
                <a:latin typeface="等线" panose="020F0502020204030204"/>
              </a:rPr>
              <a:t>softmax</a:t>
            </a:r>
            <a:r>
              <a:rPr lang="zh-CN" altLang="zh-CN" sz="2400" dirty="0">
                <a:solidFill>
                  <a:prstClr val="black"/>
                </a:solidFill>
                <a:latin typeface="等线" panose="020F0502020204030204"/>
              </a:rPr>
              <a:t>等其它激活函数），</a:t>
            </a:r>
            <a:r>
              <a:rPr lang="zh-CN" altLang="en-US" sz="2400" dirty="0">
                <a:solidFill>
                  <a:prstClr val="black"/>
                </a:solidFill>
                <a:latin typeface="等线" panose="020F0502020204030204"/>
              </a:rPr>
              <a:t>这些激活函数导致相关损失函数为</a:t>
            </a:r>
            <a:r>
              <a:rPr lang="zh-CN" altLang="zh-CN" sz="2400" dirty="0">
                <a:solidFill>
                  <a:prstClr val="black"/>
                </a:solidFill>
                <a:latin typeface="等线" panose="020F0502020204030204"/>
              </a:rPr>
              <a:t>非凸有多个极值点</a:t>
            </a:r>
            <a:r>
              <a:rPr lang="zh-CN" altLang="en-US" sz="2400" dirty="0">
                <a:solidFill>
                  <a:prstClr val="black"/>
                </a:solidFill>
                <a:latin typeface="等线" panose="020F0502020204030204"/>
              </a:rPr>
              <a:t>。</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8620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err="1"/>
              <a:t>PyTorch</a:t>
            </a:r>
            <a:r>
              <a:rPr lang="zh-CN" altLang="en-US" b="1" dirty="0"/>
              <a:t>经常使用的损失函数</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损失函数</a:t>
            </a:r>
            <a:endParaRPr lang="en-US" altLang="zh-CN" sz="2800" dirty="0"/>
          </a:p>
        </p:txBody>
      </p:sp>
      <p:graphicFrame>
        <p:nvGraphicFramePr>
          <p:cNvPr id="2" name="表格 1">
            <a:extLst>
              <a:ext uri="{FF2B5EF4-FFF2-40B4-BE49-F238E27FC236}">
                <a16:creationId xmlns:a16="http://schemas.microsoft.com/office/drawing/2014/main" id="{D4CC0236-BE1E-A44E-DB98-43DD451E9B61}"/>
              </a:ext>
            </a:extLst>
          </p:cNvPr>
          <p:cNvGraphicFramePr>
            <a:graphicFrameLocks noGrp="1"/>
          </p:cNvGraphicFramePr>
          <p:nvPr/>
        </p:nvGraphicFramePr>
        <p:xfrm>
          <a:off x="1885950" y="2103278"/>
          <a:ext cx="8324850" cy="4440850"/>
        </p:xfrm>
        <a:graphic>
          <a:graphicData uri="http://schemas.openxmlformats.org/drawingml/2006/table">
            <a:tbl>
              <a:tblPr firstRow="1" firstCol="1" bandRow="1">
                <a:tableStyleId>{5C22544A-7EE6-4342-B048-85BDC9FD1C3A}</a:tableStyleId>
              </a:tblPr>
              <a:tblGrid>
                <a:gridCol w="2809875">
                  <a:extLst>
                    <a:ext uri="{9D8B030D-6E8A-4147-A177-3AD203B41FA5}">
                      <a16:colId xmlns:a16="http://schemas.microsoft.com/office/drawing/2014/main" val="1737136362"/>
                    </a:ext>
                  </a:extLst>
                </a:gridCol>
                <a:gridCol w="2171700">
                  <a:extLst>
                    <a:ext uri="{9D8B030D-6E8A-4147-A177-3AD203B41FA5}">
                      <a16:colId xmlns:a16="http://schemas.microsoft.com/office/drawing/2014/main" val="2155367785"/>
                    </a:ext>
                  </a:extLst>
                </a:gridCol>
                <a:gridCol w="3343275">
                  <a:extLst>
                    <a:ext uri="{9D8B030D-6E8A-4147-A177-3AD203B41FA5}">
                      <a16:colId xmlns:a16="http://schemas.microsoft.com/office/drawing/2014/main" val="2721947946"/>
                    </a:ext>
                  </a:extLst>
                </a:gridCol>
              </a:tblGrid>
              <a:tr h="262006">
                <a:tc>
                  <a:txBody>
                    <a:bodyPr/>
                    <a:lstStyle/>
                    <a:p>
                      <a:pPr indent="266700" algn="ctr"/>
                      <a:r>
                        <a:rPr lang="zh-CN" sz="1400" kern="0" dirty="0">
                          <a:effectLst/>
                        </a:rPr>
                        <a:t>问题类型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zh-CN" sz="1400" kern="0" dirty="0">
                          <a:effectLst/>
                        </a:rPr>
                        <a:t>最后一层激活函数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0" dirty="0">
                          <a:effectLst/>
                        </a:rPr>
                        <a:t>损失函数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64183701"/>
                  </a:ext>
                </a:extLst>
              </a:tr>
              <a:tr h="262006">
                <a:tc rowSpan="2">
                  <a:txBody>
                    <a:bodyPr/>
                    <a:lstStyle/>
                    <a:p>
                      <a:pPr algn="ctr"/>
                      <a:r>
                        <a:rPr lang="zh-CN" sz="1400" kern="0" dirty="0">
                          <a:effectLst/>
                        </a:rPr>
                        <a:t>二分类，单标签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400" kern="0">
                          <a:effectLst/>
                        </a:rPr>
                        <a:t>添加</a:t>
                      </a:r>
                      <a:r>
                        <a:rPr lang="en-US" sz="1400" kern="0">
                          <a:effectLst/>
                        </a:rPr>
                        <a:t>sigmoid</a:t>
                      </a:r>
                      <a:r>
                        <a:rPr lang="zh-CN" sz="1400" kern="0">
                          <a:effectLst/>
                        </a:rPr>
                        <a:t>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nn.BCELoss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136659"/>
                  </a:ext>
                </a:extLst>
              </a:tr>
              <a:tr h="262006">
                <a:tc vMerge="1">
                  <a:txBody>
                    <a:bodyPr/>
                    <a:lstStyle/>
                    <a:p>
                      <a:endParaRPr lang="zh-CN" altLang="en-US"/>
                    </a:p>
                  </a:txBody>
                  <a:tcPr/>
                </a:tc>
                <a:tc>
                  <a:txBody>
                    <a:bodyPr/>
                    <a:lstStyle/>
                    <a:p>
                      <a:pPr algn="l"/>
                      <a:r>
                        <a:rPr lang="zh-CN" sz="1400" kern="0">
                          <a:effectLst/>
                        </a:rPr>
                        <a:t>不添加</a:t>
                      </a:r>
                      <a:r>
                        <a:rPr lang="en-US" sz="1400" kern="0">
                          <a:effectLst/>
                        </a:rPr>
                        <a:t>sigmoid</a:t>
                      </a:r>
                      <a:r>
                        <a:rPr lang="zh-CN" sz="1400" kern="0">
                          <a:effectLst/>
                        </a:rPr>
                        <a:t>层</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nn.BCEWithLogitsLoss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5086533"/>
                  </a:ext>
                </a:extLst>
              </a:tr>
              <a:tr h="262006">
                <a:tc>
                  <a:txBody>
                    <a:bodyPr/>
                    <a:lstStyle/>
                    <a:p>
                      <a:pPr algn="ctr"/>
                      <a:r>
                        <a:rPr lang="zh-CN" sz="1400" kern="0" dirty="0">
                          <a:effectLst/>
                        </a:rPr>
                        <a:t>二分类，多标签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1400" kern="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nn.SoftMarginLoss</a:t>
                      </a:r>
                      <a:r>
                        <a:rPr lang="zh-CN" sz="1400" kern="0" dirty="0">
                          <a:effectLst/>
                        </a:rPr>
                        <a:t>（</a:t>
                      </a:r>
                      <a:r>
                        <a:rPr lang="en-US" sz="1400" kern="0" dirty="0">
                          <a:effectLst/>
                        </a:rPr>
                        <a:t>target</a:t>
                      </a:r>
                      <a:r>
                        <a:rPr lang="zh-CN" sz="1400" kern="0" dirty="0">
                          <a:effectLst/>
                        </a:rPr>
                        <a:t>为</a:t>
                      </a:r>
                      <a:r>
                        <a:rPr lang="en-US" sz="1400" kern="0" dirty="0">
                          <a:effectLst/>
                        </a:rPr>
                        <a:t>1</a:t>
                      </a:r>
                      <a:r>
                        <a:rPr lang="zh-CN" sz="1400" kern="0" dirty="0">
                          <a:effectLst/>
                        </a:rPr>
                        <a:t>或</a:t>
                      </a:r>
                      <a:r>
                        <a:rPr lang="en-US" sz="1400" kern="0" dirty="0">
                          <a:effectLst/>
                        </a:rPr>
                        <a:t>-1</a:t>
                      </a:r>
                      <a:r>
                        <a:rPr lang="zh-CN" sz="1400" kern="0" dirty="0">
                          <a:effectLst/>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5432281"/>
                  </a:ext>
                </a:extLst>
              </a:tr>
              <a:tr h="634862">
                <a:tc rowSpan="2">
                  <a:txBody>
                    <a:bodyPr/>
                    <a:lstStyle/>
                    <a:p>
                      <a:pPr algn="ctr"/>
                      <a:r>
                        <a:rPr lang="zh-CN" sz="1400" kern="0" dirty="0">
                          <a:effectLst/>
                        </a:rPr>
                        <a:t>多分类，单标签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400" kern="0" dirty="0">
                          <a:effectLst/>
                        </a:rPr>
                        <a:t>不添加</a:t>
                      </a:r>
                      <a:r>
                        <a:rPr lang="en-US" sz="1400" kern="0" dirty="0" err="1">
                          <a:effectLst/>
                        </a:rPr>
                        <a:t>softmax</a:t>
                      </a:r>
                      <a:r>
                        <a:rPr lang="zh-CN" sz="1400" kern="0" dirty="0">
                          <a:effectLst/>
                        </a:rPr>
                        <a:t>层</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nn.CrossEntropyLoss</a:t>
                      </a:r>
                      <a:r>
                        <a:rPr lang="zh-CN" sz="1400" kern="0" dirty="0">
                          <a:effectLst/>
                        </a:rPr>
                        <a:t>（</a:t>
                      </a:r>
                      <a:r>
                        <a:rPr lang="en-US" sz="1400" kern="0" dirty="0">
                          <a:effectLst/>
                        </a:rPr>
                        <a:t>target</a:t>
                      </a:r>
                      <a:r>
                        <a:rPr lang="zh-CN" sz="1400" kern="0" dirty="0">
                          <a:effectLst/>
                        </a:rPr>
                        <a:t>的类型为</a:t>
                      </a:r>
                      <a:r>
                        <a:rPr lang="en-US" sz="1400" kern="0" dirty="0" err="1">
                          <a:effectLst/>
                        </a:rPr>
                        <a:t>torch.LongTensor</a:t>
                      </a:r>
                      <a:r>
                        <a:rPr lang="en-US" sz="1400" kern="0" dirty="0">
                          <a:effectLst/>
                        </a:rPr>
                        <a:t> </a:t>
                      </a:r>
                      <a:r>
                        <a:rPr lang="zh-CN" sz="1400" kern="0" dirty="0">
                          <a:effectLst/>
                        </a:rPr>
                        <a:t>的</a:t>
                      </a:r>
                      <a:r>
                        <a:rPr lang="en-US" sz="1400" kern="0" dirty="0">
                          <a:effectLst/>
                        </a:rPr>
                        <a:t>one-hot</a:t>
                      </a:r>
                      <a:r>
                        <a:rPr lang="zh-CN" sz="1400" kern="0" dirty="0">
                          <a:effectLst/>
                        </a:rPr>
                        <a:t>）</a:t>
                      </a:r>
                      <a:endParaRPr lang="zh-CN" sz="1400" kern="100" dirty="0">
                        <a:effectLst/>
                      </a:endParaRPr>
                    </a:p>
                    <a:p>
                      <a:pPr indent="266700" algn="l"/>
                      <a:r>
                        <a:rPr lang="zh-CN" sz="1400" kern="0" dirty="0">
                          <a:effectLst/>
                          <a:highlight>
                            <a:srgbClr val="FFFF00"/>
                          </a:highlight>
                        </a:rPr>
                        <a:t>相当于：</a:t>
                      </a:r>
                      <a:r>
                        <a:rPr lang="en-US" sz="1400" kern="0" dirty="0" err="1">
                          <a:effectLst/>
                          <a:highlight>
                            <a:srgbClr val="FFFF00"/>
                          </a:highlight>
                        </a:rPr>
                        <a:t>nn.NLLLoss+softmax+log</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7213292"/>
                  </a:ext>
                </a:extLst>
              </a:tr>
              <a:tr h="262006">
                <a:tc vMerge="1">
                  <a:txBody>
                    <a:bodyPr/>
                    <a:lstStyle/>
                    <a:p>
                      <a:endParaRPr lang="zh-CN" altLang="en-US"/>
                    </a:p>
                  </a:txBody>
                  <a:tcPr/>
                </a:tc>
                <a:tc>
                  <a:txBody>
                    <a:bodyPr/>
                    <a:lstStyle/>
                    <a:p>
                      <a:pPr algn="l"/>
                      <a:r>
                        <a:rPr lang="zh-CN" sz="1400" kern="0" dirty="0">
                          <a:effectLst/>
                        </a:rPr>
                        <a:t>不添加</a:t>
                      </a:r>
                      <a:r>
                        <a:rPr lang="en-US" sz="1400" kern="0" dirty="0" err="1">
                          <a:effectLst/>
                        </a:rPr>
                        <a:t>softmax</a:t>
                      </a:r>
                      <a:r>
                        <a:rPr lang="zh-CN" sz="1400" kern="0" dirty="0">
                          <a:effectLst/>
                        </a:rPr>
                        <a:t>层</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nn.NLLLoss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3524742"/>
                  </a:ext>
                </a:extLst>
              </a:tr>
              <a:tr h="524013">
                <a:tc>
                  <a:txBody>
                    <a:bodyPr/>
                    <a:lstStyle/>
                    <a:p>
                      <a:pPr algn="ctr"/>
                      <a:r>
                        <a:rPr lang="zh-CN" sz="1400" kern="0" dirty="0">
                          <a:effectLst/>
                        </a:rPr>
                        <a:t>多分类，多标签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1400" kern="0" dirty="0">
                          <a:effectLst/>
                        </a:rPr>
                        <a:t>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nn.MultiLabelSoftMarginLoss</a:t>
                      </a:r>
                      <a:r>
                        <a:rPr lang="zh-CN" sz="1400" kern="0" dirty="0">
                          <a:effectLst/>
                        </a:rPr>
                        <a:t>（</a:t>
                      </a:r>
                      <a:r>
                        <a:rPr lang="en-US" sz="1400" kern="0" dirty="0">
                          <a:effectLst/>
                        </a:rPr>
                        <a:t>target</a:t>
                      </a:r>
                      <a:r>
                        <a:rPr lang="zh-CN" sz="1400" kern="0" dirty="0">
                          <a:effectLst/>
                        </a:rPr>
                        <a:t>为</a:t>
                      </a:r>
                      <a:r>
                        <a:rPr lang="en-US" sz="1400" kern="0" dirty="0">
                          <a:effectLst/>
                        </a:rPr>
                        <a:t>0</a:t>
                      </a:r>
                      <a:r>
                        <a:rPr lang="zh-CN" sz="1400" kern="0" dirty="0">
                          <a:effectLst/>
                        </a:rPr>
                        <a:t>或</a:t>
                      </a:r>
                      <a:r>
                        <a:rPr lang="en-US" sz="1400" kern="0" dirty="0">
                          <a:effectLst/>
                        </a:rPr>
                        <a:t>1</a:t>
                      </a:r>
                      <a:r>
                        <a:rPr lang="zh-CN" sz="1400" kern="0" dirty="0">
                          <a:effectLst/>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59140974"/>
                  </a:ext>
                </a:extLst>
              </a:tr>
              <a:tr h="262006">
                <a:tc>
                  <a:txBody>
                    <a:bodyPr/>
                    <a:lstStyle/>
                    <a:p>
                      <a:pPr indent="266700" algn="ctr"/>
                      <a:r>
                        <a:rPr lang="zh-CN" sz="1400" kern="0">
                          <a:effectLst/>
                        </a:rPr>
                        <a:t>回归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1400" kern="0" dirty="0">
                          <a:effectLst/>
                        </a:rPr>
                        <a:t>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nn.MSELoss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2654153"/>
                  </a:ext>
                </a:extLst>
              </a:tr>
              <a:tr h="656695">
                <a:tc rowSpan="2">
                  <a:txBody>
                    <a:bodyPr/>
                    <a:lstStyle/>
                    <a:p>
                      <a:pPr algn="ctr"/>
                      <a:r>
                        <a:rPr lang="zh-CN" sz="1400" kern="0">
                          <a:effectLst/>
                        </a:rPr>
                        <a:t>评估向量之间的相似度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2">
                  <a:txBody>
                    <a:bodyPr/>
                    <a:lstStyle/>
                    <a:p>
                      <a:pPr indent="266700" algn="l"/>
                      <a:r>
                        <a:rPr lang="zh-CN" sz="1400" kern="0" dirty="0">
                          <a:effectLst/>
                        </a:rPr>
                        <a:t>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0" dirty="0" err="1">
                          <a:effectLst/>
                        </a:rPr>
                        <a:t>nn.TripleMarginLoss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3105204"/>
                  </a:ext>
                </a:extLst>
              </a:tr>
              <a:tr h="524013">
                <a:tc vMerge="1">
                  <a:txBody>
                    <a:bodyPr/>
                    <a:lstStyle/>
                    <a:p>
                      <a:endParaRPr lang="zh-CN" altLang="en-US"/>
                    </a:p>
                  </a:txBody>
                  <a:tcPr/>
                </a:tc>
                <a:tc vMerge="1">
                  <a:txBody>
                    <a:bodyPr/>
                    <a:lstStyle/>
                    <a:p>
                      <a:endParaRPr lang="zh-CN" altLang="en-US"/>
                    </a:p>
                  </a:txBody>
                  <a:tcPr/>
                </a:tc>
                <a:tc>
                  <a:txBody>
                    <a:bodyPr/>
                    <a:lstStyle/>
                    <a:p>
                      <a:pPr indent="266700" algn="l"/>
                      <a:r>
                        <a:rPr lang="en-US" sz="1400" kern="0" dirty="0" err="1">
                          <a:effectLst/>
                        </a:rPr>
                        <a:t>nn.CosineEmbeddingLoss</a:t>
                      </a:r>
                      <a:r>
                        <a:rPr lang="zh-CN" sz="1400" kern="0" dirty="0">
                          <a:effectLst/>
                        </a:rPr>
                        <a:t>（</a:t>
                      </a:r>
                      <a:r>
                        <a:rPr lang="en-US" sz="1400" kern="0" dirty="0">
                          <a:effectLst/>
                        </a:rPr>
                        <a:t>margin </a:t>
                      </a:r>
                      <a:r>
                        <a:rPr lang="zh-CN" sz="1400" kern="0" dirty="0">
                          <a:effectLst/>
                        </a:rPr>
                        <a:t>在</a:t>
                      </a:r>
                      <a:r>
                        <a:rPr lang="en-US" sz="1400" kern="0" dirty="0">
                          <a:effectLst/>
                        </a:rPr>
                        <a:t> [</a:t>
                      </a:r>
                      <a:r>
                        <a:rPr lang="zh-CN" sz="1400" kern="0" dirty="0">
                          <a:effectLst/>
                        </a:rPr>
                        <a:t>−</a:t>
                      </a:r>
                      <a:r>
                        <a:rPr lang="en-US" sz="1400" kern="0" dirty="0">
                          <a:effectLst/>
                        </a:rPr>
                        <a:t>1,1]</a:t>
                      </a:r>
                      <a:r>
                        <a:rPr lang="zh-CN" sz="1400" kern="0" dirty="0">
                          <a:effectLst/>
                        </a:rPr>
                        <a:t>之间</a:t>
                      </a:r>
                      <a:r>
                        <a:rPr lang="en-US" sz="1400" kern="0" dirty="0">
                          <a:effectLst/>
                        </a:rPr>
                        <a: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1901160"/>
                  </a:ext>
                </a:extLst>
              </a:tr>
              <a:tr h="524013">
                <a:tc>
                  <a:txBody>
                    <a:bodyPr/>
                    <a:lstStyle/>
                    <a:p>
                      <a:pPr indent="266700" algn="ctr"/>
                      <a:r>
                        <a:rPr lang="zh-CN" sz="1400" kern="100" dirty="0">
                          <a:effectLst/>
                        </a:rPr>
                        <a:t>评估两个概率分布之间的差异</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zh-CN" sz="1400" kern="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l"/>
                      <a:r>
                        <a:rPr lang="en-US" sz="1400" kern="100" dirty="0" err="1">
                          <a:effectLst/>
                        </a:rPr>
                        <a:t>nn.KLDivLoss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7070592"/>
                  </a:ext>
                </a:extLst>
              </a:tr>
            </a:tbl>
          </a:graphicData>
        </a:graphic>
      </p:graphicFrame>
    </p:spTree>
    <p:extLst>
      <p:ext uri="{BB962C8B-B14F-4D97-AF65-F5344CB8AC3E}">
        <p14:creationId xmlns:p14="http://schemas.microsoft.com/office/powerpoint/2010/main" val="235610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69796"/>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起源：</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a:t>
            </a:r>
            <a:r>
              <a:rPr lang="en-US" altLang="zh-CN" sz="2400" dirty="0">
                <a:solidFill>
                  <a:srgbClr val="222222"/>
                </a:solidFill>
                <a:latin typeface="arial" panose="020B0604020202020204" pitchFamily="34" charset="0"/>
                <a:ea typeface="等线" panose="02010600030101010101" pitchFamily="2" charset="-122"/>
              </a:rPr>
              <a:t>19</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58</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年，有一位名叫弗兰克</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罗森布拉特（</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Frank Rosenblatt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）的心理学家，他对人类的大脑如何进行学习和记忆非常感兴趣。</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他觉得大脑就像一台神奇的机器，可以通过不断重复的学习来改进自己的能力。</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于是，</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Frank</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设计了一种神奇的机器，叫做感知机。</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感知机有一个输入层和一个输出层</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感知机（神经网络的最小单元）的小故事</a:t>
            </a:r>
            <a:endParaRPr lang="en-US" altLang="zh-CN" b="1" dirty="0"/>
          </a:p>
        </p:txBody>
      </p:sp>
    </p:spTree>
    <p:extLst>
      <p:ext uri="{BB962C8B-B14F-4D97-AF65-F5344CB8AC3E}">
        <p14:creationId xmlns:p14="http://schemas.microsoft.com/office/powerpoint/2010/main" val="652819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训练过程</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神经网络的训练过程</a:t>
            </a:r>
            <a:endParaRPr lang="en-US" altLang="zh-CN" b="1" dirty="0"/>
          </a:p>
        </p:txBody>
      </p:sp>
      <p:pic>
        <p:nvPicPr>
          <p:cNvPr id="8" name="图片 7">
            <a:extLst>
              <a:ext uri="{FF2B5EF4-FFF2-40B4-BE49-F238E27FC236}">
                <a16:creationId xmlns:a16="http://schemas.microsoft.com/office/drawing/2014/main" id="{0F255D45-603D-6E22-DE78-AE2C56CE983D}"/>
              </a:ext>
            </a:extLst>
          </p:cNvPr>
          <p:cNvPicPr>
            <a:picLocks noChangeAspect="1"/>
          </p:cNvPicPr>
          <p:nvPr/>
        </p:nvPicPr>
        <p:blipFill>
          <a:blip r:embed="rId3"/>
          <a:stretch>
            <a:fillRect/>
          </a:stretch>
        </p:blipFill>
        <p:spPr>
          <a:xfrm>
            <a:off x="2072640" y="1897380"/>
            <a:ext cx="8138160" cy="4361180"/>
          </a:xfrm>
          <a:prstGeom prst="rect">
            <a:avLst/>
          </a:prstGeom>
        </p:spPr>
      </p:pic>
    </p:spTree>
    <p:extLst>
      <p:ext uri="{BB962C8B-B14F-4D97-AF65-F5344CB8AC3E}">
        <p14:creationId xmlns:p14="http://schemas.microsoft.com/office/powerpoint/2010/main" val="123954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训练过程</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神经网络的训练过程</a:t>
            </a:r>
            <a:r>
              <a:rPr lang="en-US" altLang="zh-CN" b="1" dirty="0"/>
              <a:t>---</a:t>
            </a:r>
            <a:r>
              <a:rPr lang="zh-CN" altLang="en-US" b="1" dirty="0"/>
              <a:t>数据的划分</a:t>
            </a:r>
            <a:endParaRPr lang="en-US" altLang="zh-CN" b="1" dirty="0"/>
          </a:p>
        </p:txBody>
      </p:sp>
      <p:pic>
        <p:nvPicPr>
          <p:cNvPr id="10" name="图片 9">
            <a:extLst>
              <a:ext uri="{FF2B5EF4-FFF2-40B4-BE49-F238E27FC236}">
                <a16:creationId xmlns:a16="http://schemas.microsoft.com/office/drawing/2014/main" id="{8670DC7A-8EBF-2C01-1EE5-CF6F5E809795}"/>
              </a:ext>
            </a:extLst>
          </p:cNvPr>
          <p:cNvPicPr>
            <a:picLocks noChangeAspect="1"/>
          </p:cNvPicPr>
          <p:nvPr/>
        </p:nvPicPr>
        <p:blipFill>
          <a:blip r:embed="rId3"/>
          <a:stretch>
            <a:fillRect/>
          </a:stretch>
        </p:blipFill>
        <p:spPr>
          <a:xfrm>
            <a:off x="1981200" y="1946274"/>
            <a:ext cx="8229600" cy="4291963"/>
          </a:xfrm>
          <a:prstGeom prst="rect">
            <a:avLst/>
          </a:prstGeom>
        </p:spPr>
      </p:pic>
    </p:spTree>
    <p:extLst>
      <p:ext uri="{BB962C8B-B14F-4D97-AF65-F5344CB8AC3E}">
        <p14:creationId xmlns:p14="http://schemas.microsoft.com/office/powerpoint/2010/main" val="2694676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—FP</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07045"/>
            <a:ext cx="8229600" cy="43202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神经网络如何更新参数？</a:t>
            </a:r>
            <a:r>
              <a:rPr lang="en-US" altLang="zh-CN" b="1" dirty="0"/>
              <a:t>---</a:t>
            </a:r>
            <a:r>
              <a:rPr lang="zh-CN" altLang="en-US" b="1" dirty="0"/>
              <a:t>正向传播过程</a:t>
            </a:r>
            <a:r>
              <a:rPr lang="en-US" altLang="zh-CN" b="1" dirty="0"/>
              <a:t>(FP)</a:t>
            </a:r>
          </a:p>
        </p:txBody>
      </p:sp>
      <p:pic>
        <p:nvPicPr>
          <p:cNvPr id="7" name="图片 6">
            <a:extLst>
              <a:ext uri="{FF2B5EF4-FFF2-40B4-BE49-F238E27FC236}">
                <a16:creationId xmlns:a16="http://schemas.microsoft.com/office/drawing/2014/main" id="{2F07375A-AC9B-889F-1745-B1854965449A}"/>
              </a:ext>
            </a:extLst>
          </p:cNvPr>
          <p:cNvPicPr>
            <a:picLocks noChangeAspect="1"/>
          </p:cNvPicPr>
          <p:nvPr/>
        </p:nvPicPr>
        <p:blipFill>
          <a:blip r:embed="rId3"/>
          <a:stretch>
            <a:fillRect/>
          </a:stretch>
        </p:blipFill>
        <p:spPr>
          <a:xfrm>
            <a:off x="2072004" y="1946275"/>
            <a:ext cx="8138795" cy="4320234"/>
          </a:xfrm>
          <a:prstGeom prst="rect">
            <a:avLst/>
          </a:prstGeom>
        </p:spPr>
      </p:pic>
    </p:spTree>
    <p:extLst>
      <p:ext uri="{BB962C8B-B14F-4D97-AF65-F5344CB8AC3E}">
        <p14:creationId xmlns:p14="http://schemas.microsoft.com/office/powerpoint/2010/main" val="3653622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—BP</a:t>
            </a:r>
            <a:r>
              <a:rPr lang="zh-CN" altLang="en-US" sz="5400" dirty="0"/>
              <a:t>算法</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07045"/>
            <a:ext cx="8229600" cy="43202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fontScale="77500" lnSpcReduction="20000"/>
              </a:bodyPr>
              <a:lstStyle/>
              <a:p>
                <a:r>
                  <a:rPr lang="zh-CN" altLang="en-US" b="1" dirty="0"/>
                  <a:t>神经网络如何更新参数？</a:t>
                </a:r>
                <a:r>
                  <a:rPr lang="en-US" altLang="zh-CN" b="1" dirty="0"/>
                  <a:t>---</a:t>
                </a:r>
                <a:r>
                  <a:rPr lang="zh-CN" altLang="en-US" b="1" dirty="0"/>
                  <a:t>反向传播过程</a:t>
                </a:r>
                <a:r>
                  <a:rPr lang="zh-CN" altLang="en-US" b="1" dirty="0">
                    <a:highlight>
                      <a:srgbClr val="FFFF00"/>
                    </a:highlight>
                  </a:rPr>
                  <a:t>基于</a:t>
                </a:r>
                <a:r>
                  <a:rPr lang="en-US" altLang="zh-CN" b="1" dirty="0">
                    <a:highlight>
                      <a:srgbClr val="FFFF00"/>
                    </a:highlight>
                  </a:rPr>
                  <a:t>loss</a:t>
                </a:r>
                <a:r>
                  <a:rPr lang="zh-CN" altLang="en-US" b="1" dirty="0">
                    <a:highlight>
                      <a:srgbClr val="FFFF00"/>
                    </a:highlight>
                  </a:rPr>
                  <a:t>更新</a:t>
                </a:r>
                <a14:m>
                  <m:oMath xmlns:m="http://schemas.openxmlformats.org/officeDocument/2006/math">
                    <m:sSubSup>
                      <m:sSubSupPr>
                        <m:ctrlPr>
                          <a:rPr lang="en-US" altLang="zh-CN" b="1" i="1" smtClean="0">
                            <a:highlight>
                              <a:srgbClr val="FFFF00"/>
                            </a:highlight>
                            <a:latin typeface="Cambria Math" panose="02040503050406030204" pitchFamily="18" charset="0"/>
                          </a:rPr>
                        </m:ctrlPr>
                      </m:sSubSupPr>
                      <m:e>
                        <m:r>
                          <m:rPr>
                            <m:sty m:val="p"/>
                          </m:rPr>
                          <a:rPr lang="en-US" altLang="zh-CN" b="1" i="1">
                            <a:highlight>
                              <a:srgbClr val="FFFF00"/>
                            </a:highlight>
                            <a:latin typeface="Cambria Math" panose="02040503050406030204" pitchFamily="18" charset="0"/>
                          </a:rPr>
                          <m:t>w</m:t>
                        </m:r>
                      </m:e>
                      <m:sub>
                        <m:r>
                          <a:rPr lang="en-US" altLang="zh-CN" b="1" i="1" smtClean="0">
                            <a:highlight>
                              <a:srgbClr val="FFFF00"/>
                            </a:highlight>
                            <a:latin typeface="Cambria Math" panose="02040503050406030204" pitchFamily="18" charset="0"/>
                          </a:rPr>
                          <m:t>𝟏𝟏</m:t>
                        </m:r>
                      </m:sub>
                      <m:sup>
                        <m:r>
                          <a:rPr lang="zh-CN" altLang="en-US" b="1" i="1">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𝟐</m:t>
                        </m:r>
                        <m:r>
                          <a:rPr lang="zh-CN" altLang="en-US" b="1" i="1">
                            <a:highlight>
                              <a:srgbClr val="FFFF00"/>
                            </a:highlight>
                            <a:latin typeface="Cambria Math" panose="02040503050406030204" pitchFamily="18" charset="0"/>
                          </a:rPr>
                          <m:t>）</m:t>
                        </m:r>
                      </m:sup>
                    </m:sSubSup>
                  </m:oMath>
                </a14:m>
                <a:endParaRPr lang="en-US" altLang="zh-CN" b="1" dirty="0">
                  <a:highlight>
                    <a:srgbClr val="FFFF00"/>
                  </a:highlight>
                </a:endParaRPr>
              </a:p>
            </p:txBody>
          </p:sp>
        </mc:Choice>
        <mc:Fallback xmlns="">
          <p:sp>
            <p:nvSpPr>
              <p:cNvPr id="5" name="内容占位符 5">
                <a:extLst>
                  <a:ext uri="{FF2B5EF4-FFF2-40B4-BE49-F238E27FC236}">
                    <a16:creationId xmlns:a16="http://schemas.microsoft.com/office/drawing/2014/main" id="{54469D4E-15DB-E964-975C-DC1D5BE049F9}"/>
                  </a:ext>
                </a:extLst>
              </p:cNvPr>
              <p:cNvSpPr>
                <a:spLocks noGrp="1" noRot="1" noChangeAspect="1" noMove="1" noResize="1" noEditPoints="1" noAdjustHandles="1" noChangeArrowheads="1" noChangeShapeType="1" noTextEdit="1"/>
              </p:cNvSpPr>
              <p:nvPr>
                <p:ph idx="1"/>
              </p:nvPr>
            </p:nvSpPr>
            <p:spPr>
              <a:xfrm>
                <a:off x="1981200" y="1345140"/>
                <a:ext cx="8229600" cy="512235"/>
              </a:xfrm>
              <a:blipFill>
                <a:blip r:embed="rId3"/>
                <a:stretch>
                  <a:fillRect l="-740" t="-46512" b="-6977"/>
                </a:stretch>
              </a:blipFill>
              <a:ln>
                <a:solidFill>
                  <a:srgbClr val="0070C0"/>
                </a:solidFill>
              </a:ln>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AE8B20C-D3AA-894F-8EB1-53288D29758E}"/>
              </a:ext>
            </a:extLst>
          </p:cNvPr>
          <p:cNvPicPr>
            <a:picLocks noChangeAspect="1"/>
          </p:cNvPicPr>
          <p:nvPr/>
        </p:nvPicPr>
        <p:blipFill>
          <a:blip r:embed="rId4"/>
          <a:stretch>
            <a:fillRect/>
          </a:stretch>
        </p:blipFill>
        <p:spPr>
          <a:xfrm>
            <a:off x="2072640" y="1946274"/>
            <a:ext cx="8229600" cy="4320227"/>
          </a:xfrm>
          <a:prstGeom prst="rect">
            <a:avLst/>
          </a:prstGeom>
        </p:spPr>
      </p:pic>
    </p:spTree>
    <p:extLst>
      <p:ext uri="{BB962C8B-B14F-4D97-AF65-F5344CB8AC3E}">
        <p14:creationId xmlns:p14="http://schemas.microsoft.com/office/powerpoint/2010/main" val="356593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3600" dirty="0"/>
              <a:t>BP</a:t>
            </a:r>
            <a:r>
              <a:rPr lang="zh-CN" altLang="en-US" sz="3600" dirty="0"/>
              <a:t>算法</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07045"/>
            <a:ext cx="8229600" cy="43202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fontScale="77500" lnSpcReduction="20000"/>
              </a:bodyPr>
              <a:lstStyle/>
              <a:p>
                <a:r>
                  <a:rPr lang="zh-CN" altLang="en-US" b="1" dirty="0"/>
                  <a:t>神经网络如何更新参数？</a:t>
                </a:r>
                <a:r>
                  <a:rPr lang="en-US" altLang="zh-CN" b="1" dirty="0"/>
                  <a:t>---</a:t>
                </a:r>
                <a:r>
                  <a:rPr lang="zh-CN" altLang="en-US" b="1" dirty="0"/>
                  <a:t>反向传播过程基于</a:t>
                </a:r>
                <a:r>
                  <a:rPr lang="en-US" altLang="zh-CN" b="1" dirty="0">
                    <a:highlight>
                      <a:srgbClr val="FFFF00"/>
                    </a:highlight>
                  </a:rPr>
                  <a:t>loss</a:t>
                </a:r>
                <a:r>
                  <a:rPr lang="zh-CN" altLang="en-US" b="1" dirty="0">
                    <a:highlight>
                      <a:srgbClr val="FFFF00"/>
                    </a:highlight>
                  </a:rPr>
                  <a:t>更新</a:t>
                </a:r>
                <a14:m>
                  <m:oMath xmlns:m="http://schemas.openxmlformats.org/officeDocument/2006/math">
                    <m:sSubSup>
                      <m:sSubSupPr>
                        <m:ctrlPr>
                          <a:rPr lang="en-US" altLang="zh-CN" b="1" i="1" smtClean="0">
                            <a:highlight>
                              <a:srgbClr val="FFFF00"/>
                            </a:highlight>
                            <a:latin typeface="Cambria Math" panose="02040503050406030204" pitchFamily="18" charset="0"/>
                          </a:rPr>
                        </m:ctrlPr>
                      </m:sSubSupPr>
                      <m:e>
                        <m:r>
                          <m:rPr>
                            <m:sty m:val="p"/>
                          </m:rPr>
                          <a:rPr lang="en-US" altLang="zh-CN" b="1" i="1">
                            <a:highlight>
                              <a:srgbClr val="FFFF00"/>
                            </a:highlight>
                            <a:latin typeface="Cambria Math" panose="02040503050406030204" pitchFamily="18" charset="0"/>
                          </a:rPr>
                          <m:t>w</m:t>
                        </m:r>
                      </m:e>
                      <m:sub>
                        <m:r>
                          <a:rPr lang="en-US" altLang="zh-CN" b="1" i="1" smtClean="0">
                            <a:highlight>
                              <a:srgbClr val="FFFF00"/>
                            </a:highlight>
                            <a:latin typeface="Cambria Math" panose="02040503050406030204" pitchFamily="18" charset="0"/>
                          </a:rPr>
                          <m:t>𝟏𝟏</m:t>
                        </m:r>
                      </m:sub>
                      <m:sup>
                        <m:r>
                          <a:rPr lang="zh-CN" altLang="en-US" b="1" i="1">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𝟏</m:t>
                        </m:r>
                        <m:r>
                          <a:rPr lang="zh-CN" altLang="en-US" b="1" i="1">
                            <a:highlight>
                              <a:srgbClr val="FFFF00"/>
                            </a:highlight>
                            <a:latin typeface="Cambria Math" panose="02040503050406030204" pitchFamily="18" charset="0"/>
                          </a:rPr>
                          <m:t>）</m:t>
                        </m:r>
                      </m:sup>
                    </m:sSubSup>
                  </m:oMath>
                </a14:m>
                <a:endParaRPr lang="en-US" altLang="zh-CN" b="1" dirty="0">
                  <a:highlight>
                    <a:srgbClr val="FFFF00"/>
                  </a:highlight>
                </a:endParaRPr>
              </a:p>
            </p:txBody>
          </p:sp>
        </mc:Choice>
        <mc:Fallback xmlns="">
          <p:sp>
            <p:nvSpPr>
              <p:cNvPr id="5" name="内容占位符 5">
                <a:extLst>
                  <a:ext uri="{FF2B5EF4-FFF2-40B4-BE49-F238E27FC236}">
                    <a16:creationId xmlns:a16="http://schemas.microsoft.com/office/drawing/2014/main" id="{54469D4E-15DB-E964-975C-DC1D5BE049F9}"/>
                  </a:ext>
                </a:extLst>
              </p:cNvPr>
              <p:cNvSpPr>
                <a:spLocks noGrp="1" noRot="1" noChangeAspect="1" noMove="1" noResize="1" noEditPoints="1" noAdjustHandles="1" noChangeArrowheads="1" noChangeShapeType="1" noTextEdit="1"/>
              </p:cNvSpPr>
              <p:nvPr>
                <p:ph idx="1"/>
              </p:nvPr>
            </p:nvSpPr>
            <p:spPr>
              <a:xfrm>
                <a:off x="1981200" y="1345140"/>
                <a:ext cx="8229600" cy="512235"/>
              </a:xfrm>
              <a:blipFill>
                <a:blip r:embed="rId3"/>
                <a:stretch>
                  <a:fillRect l="-740" t="-46512" b="-6977"/>
                </a:stretch>
              </a:blipFill>
              <a:ln>
                <a:solidFill>
                  <a:srgbClr val="0070C0"/>
                </a:solidFill>
              </a:ln>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1496633-8A46-BB87-5AE3-560DD7C3076E}"/>
              </a:ext>
            </a:extLst>
          </p:cNvPr>
          <p:cNvPicPr>
            <a:picLocks noChangeAspect="1"/>
          </p:cNvPicPr>
          <p:nvPr/>
        </p:nvPicPr>
        <p:blipFill>
          <a:blip r:embed="rId4"/>
          <a:stretch>
            <a:fillRect/>
          </a:stretch>
        </p:blipFill>
        <p:spPr>
          <a:xfrm>
            <a:off x="1893570" y="1946274"/>
            <a:ext cx="8550910" cy="4485003"/>
          </a:xfrm>
          <a:prstGeom prst="rect">
            <a:avLst/>
          </a:prstGeom>
        </p:spPr>
      </p:pic>
    </p:spTree>
    <p:extLst>
      <p:ext uri="{BB962C8B-B14F-4D97-AF65-F5344CB8AC3E}">
        <p14:creationId xmlns:p14="http://schemas.microsoft.com/office/powerpoint/2010/main" val="69715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训练过程</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神经网络的训练过程</a:t>
            </a:r>
            <a:r>
              <a:rPr lang="en-US" altLang="zh-CN" b="1" dirty="0"/>
              <a:t>---</a:t>
            </a:r>
            <a:r>
              <a:rPr lang="zh-CN" altLang="en-US" b="1" dirty="0"/>
              <a:t>计算过程</a:t>
            </a:r>
            <a:endParaRPr lang="en-US" altLang="zh-CN" b="1" dirty="0"/>
          </a:p>
        </p:txBody>
      </p:sp>
      <p:pic>
        <p:nvPicPr>
          <p:cNvPr id="7" name="图片 6">
            <a:extLst>
              <a:ext uri="{FF2B5EF4-FFF2-40B4-BE49-F238E27FC236}">
                <a16:creationId xmlns:a16="http://schemas.microsoft.com/office/drawing/2014/main" id="{57BCE92C-85CA-A326-F735-3ED5A30043F5}"/>
              </a:ext>
            </a:extLst>
          </p:cNvPr>
          <p:cNvPicPr>
            <a:picLocks noChangeAspect="1"/>
          </p:cNvPicPr>
          <p:nvPr/>
        </p:nvPicPr>
        <p:blipFill>
          <a:blip r:embed="rId3"/>
          <a:stretch>
            <a:fillRect/>
          </a:stretch>
        </p:blipFill>
        <p:spPr>
          <a:xfrm>
            <a:off x="1981200" y="1857373"/>
            <a:ext cx="8412480" cy="4498975"/>
          </a:xfrm>
          <a:prstGeom prst="rect">
            <a:avLst/>
          </a:prstGeom>
        </p:spPr>
      </p:pic>
    </p:spTree>
    <p:extLst>
      <p:ext uri="{BB962C8B-B14F-4D97-AF65-F5344CB8AC3E}">
        <p14:creationId xmlns:p14="http://schemas.microsoft.com/office/powerpoint/2010/main" val="3071405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内容占位符 5"/>
          <p:cNvSpPr>
            <a:spLocks noGrp="1"/>
          </p:cNvSpPr>
          <p:nvPr>
            <p:ph idx="1"/>
          </p:nvPr>
        </p:nvSpPr>
        <p:spPr>
          <a:xfrm>
            <a:off x="1814642" y="1578482"/>
            <a:ext cx="8229600" cy="4737137"/>
          </a:xfrm>
          <a:ln>
            <a:solidFill>
              <a:srgbClr val="0070C0"/>
            </a:solidFill>
          </a:ln>
        </p:spPr>
        <p:txBody>
          <a:bodyPr/>
          <a:lstStyle/>
          <a:p>
            <a:r>
              <a:rPr lang="zh-CN" altLang="en-US" b="1" dirty="0"/>
              <a:t>模型训练过程</a:t>
            </a:r>
            <a:endParaRPr lang="en-US" altLang="zh-CN" b="1" dirty="0"/>
          </a:p>
          <a:p>
            <a:endParaRPr lang="en-US" altLang="zh-CN" dirty="0"/>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488B0E7F-1B89-46D7-81DD-7C455C78286F}"/>
              </a:ext>
            </a:extLst>
          </p:cNvPr>
          <p:cNvSpPr>
            <a:spLocks noChangeArrowheads="1"/>
          </p:cNvSpPr>
          <p:nvPr/>
        </p:nvSpPr>
        <p:spPr bwMode="auto">
          <a:xfrm>
            <a:off x="1415481" y="4376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2E46FCF5-BEE2-ACC5-A6B3-AEF7DC455D24}"/>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074" name="Picture 2">
            <a:extLst>
              <a:ext uri="{FF2B5EF4-FFF2-40B4-BE49-F238E27FC236}">
                <a16:creationId xmlns:a16="http://schemas.microsoft.com/office/drawing/2014/main" id="{7EB2FD2E-AD22-9FC3-8386-12626AA79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758" y="2313494"/>
            <a:ext cx="7836674" cy="3922207"/>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1">
            <a:extLst>
              <a:ext uri="{FF2B5EF4-FFF2-40B4-BE49-F238E27FC236}">
                <a16:creationId xmlns:a16="http://schemas.microsoft.com/office/drawing/2014/main" id="{E0F1A762-570B-0FCD-D547-6C9C957CDC32}"/>
              </a:ext>
            </a:extLst>
          </p:cNvPr>
          <p:cNvSpPr>
            <a:spLocks noGrp="1"/>
          </p:cNvSpPr>
          <p:nvPr>
            <p:ph type="title"/>
          </p:nvPr>
        </p:nvSpPr>
        <p:spPr>
          <a:xfrm>
            <a:off x="861848" y="214313"/>
            <a:ext cx="10768177"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模型训练过程示例</a:t>
            </a:r>
            <a:endParaRPr lang="en-US" altLang="zh-CN" sz="3600" dirty="0"/>
          </a:p>
        </p:txBody>
      </p:sp>
    </p:spTree>
    <p:extLst>
      <p:ext uri="{BB962C8B-B14F-4D97-AF65-F5344CB8AC3E}">
        <p14:creationId xmlns:p14="http://schemas.microsoft.com/office/powerpoint/2010/main" val="1373809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初始化参数</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lstStyle/>
          <a:p>
            <a:r>
              <a:rPr lang="zh-CN" altLang="en-US" b="1" dirty="0"/>
              <a:t>如何初始化参数？</a:t>
            </a:r>
            <a:endParaRPr lang="en-US" altLang="zh-CN" b="1" dirty="0"/>
          </a:p>
        </p:txBody>
      </p:sp>
      <p:sp>
        <p:nvSpPr>
          <p:cNvPr id="3" name="内容占位符 5">
            <a:extLst>
              <a:ext uri="{FF2B5EF4-FFF2-40B4-BE49-F238E27FC236}">
                <a16:creationId xmlns:a16="http://schemas.microsoft.com/office/drawing/2014/main" id="{DEA5E6A7-762E-2838-E96D-38AAE496526F}"/>
              </a:ext>
            </a:extLst>
          </p:cNvPr>
          <p:cNvSpPr txBox="1">
            <a:spLocks/>
          </p:cNvSpPr>
          <p:nvPr/>
        </p:nvSpPr>
        <p:spPr bwMode="auto">
          <a:xfrm>
            <a:off x="2103122" y="1847587"/>
            <a:ext cx="922528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我们最先想到的或是就是初始化为</a:t>
            </a:r>
            <a:r>
              <a:rPr lang="en-US" altLang="zh-CN" sz="2400" dirty="0">
                <a:solidFill>
                  <a:prstClr val="black"/>
                </a:solidFill>
                <a:latin typeface="等线" panose="020F0502020204030204"/>
              </a:rPr>
              <a:t>0</a:t>
            </a:r>
            <a:r>
              <a:rPr lang="zh-CN" altLang="en-US" sz="2400" dirty="0">
                <a:solidFill>
                  <a:prstClr val="black"/>
                </a:solidFill>
                <a:latin typeface="等线" panose="020F0502020204030204"/>
              </a:rPr>
              <a:t>或某个常数</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3" name="图片 12">
            <a:extLst>
              <a:ext uri="{FF2B5EF4-FFF2-40B4-BE49-F238E27FC236}">
                <a16:creationId xmlns:a16="http://schemas.microsoft.com/office/drawing/2014/main" id="{9FDE381E-401C-A14E-00E9-B2A473D69BC1}"/>
              </a:ext>
            </a:extLst>
          </p:cNvPr>
          <p:cNvPicPr>
            <a:picLocks noChangeAspect="1"/>
          </p:cNvPicPr>
          <p:nvPr/>
        </p:nvPicPr>
        <p:blipFill>
          <a:blip r:embed="rId3"/>
          <a:stretch>
            <a:fillRect/>
          </a:stretch>
        </p:blipFill>
        <p:spPr>
          <a:xfrm>
            <a:off x="2103122" y="2347649"/>
            <a:ext cx="8229600" cy="3910911"/>
          </a:xfrm>
          <a:prstGeom prst="rect">
            <a:avLst/>
          </a:prstGeom>
        </p:spPr>
      </p:pic>
    </p:spTree>
    <p:extLst>
      <p:ext uri="{BB962C8B-B14F-4D97-AF65-F5344CB8AC3E}">
        <p14:creationId xmlns:p14="http://schemas.microsoft.com/office/powerpoint/2010/main" val="3076352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初始化参数</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lstStyle/>
          <a:p>
            <a:r>
              <a:rPr lang="zh-CN" altLang="en-US" b="1" dirty="0"/>
              <a:t>如何初始化参数？</a:t>
            </a:r>
            <a:endParaRPr lang="en-US" altLang="zh-CN" b="1" dirty="0"/>
          </a:p>
        </p:txBody>
      </p:sp>
      <p:sp>
        <p:nvSpPr>
          <p:cNvPr id="3" name="内容占位符 5">
            <a:extLst>
              <a:ext uri="{FF2B5EF4-FFF2-40B4-BE49-F238E27FC236}">
                <a16:creationId xmlns:a16="http://schemas.microsoft.com/office/drawing/2014/main" id="{DEA5E6A7-762E-2838-E96D-38AAE496526F}"/>
              </a:ext>
            </a:extLst>
          </p:cNvPr>
          <p:cNvSpPr txBox="1">
            <a:spLocks/>
          </p:cNvSpPr>
          <p:nvPr/>
        </p:nvSpPr>
        <p:spPr bwMode="auto">
          <a:xfrm>
            <a:off x="2103122" y="1847587"/>
            <a:ext cx="922528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或初始化为高斯分布？</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7" name="图片 6">
            <a:extLst>
              <a:ext uri="{FF2B5EF4-FFF2-40B4-BE49-F238E27FC236}">
                <a16:creationId xmlns:a16="http://schemas.microsoft.com/office/drawing/2014/main" id="{6C815524-53BD-E68D-EDDB-8899E386079F}"/>
              </a:ext>
            </a:extLst>
          </p:cNvPr>
          <p:cNvPicPr>
            <a:picLocks noChangeAspect="1"/>
          </p:cNvPicPr>
          <p:nvPr/>
        </p:nvPicPr>
        <p:blipFill>
          <a:blip r:embed="rId3"/>
          <a:stretch>
            <a:fillRect/>
          </a:stretch>
        </p:blipFill>
        <p:spPr>
          <a:xfrm>
            <a:off x="1981200" y="2356910"/>
            <a:ext cx="8107678" cy="3999440"/>
          </a:xfrm>
          <a:prstGeom prst="rect">
            <a:avLst/>
          </a:prstGeom>
        </p:spPr>
      </p:pic>
    </p:spTree>
    <p:extLst>
      <p:ext uri="{BB962C8B-B14F-4D97-AF65-F5344CB8AC3E}">
        <p14:creationId xmlns:p14="http://schemas.microsoft.com/office/powerpoint/2010/main" val="36349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初始化参数</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lstStyle/>
          <a:p>
            <a:r>
              <a:rPr lang="zh-CN" altLang="en-US" b="1" dirty="0"/>
              <a:t>初始化为</a:t>
            </a:r>
            <a:r>
              <a:rPr lang="en-US" altLang="zh-CN" b="1" dirty="0"/>
              <a:t>0</a:t>
            </a:r>
            <a:r>
              <a:rPr lang="zh-CN" altLang="en-US" b="1" dirty="0"/>
              <a:t>或常数或随机初始化存在哪些隐患？</a:t>
            </a:r>
            <a:endParaRPr lang="en-US" altLang="zh-CN" b="1" dirty="0"/>
          </a:p>
        </p:txBody>
      </p:sp>
      <p:sp>
        <p:nvSpPr>
          <p:cNvPr id="3" name="内容占位符 5">
            <a:extLst>
              <a:ext uri="{FF2B5EF4-FFF2-40B4-BE49-F238E27FC236}">
                <a16:creationId xmlns:a16="http://schemas.microsoft.com/office/drawing/2014/main" id="{DEA5E6A7-762E-2838-E96D-38AAE496526F}"/>
              </a:ext>
            </a:extLst>
          </p:cNvPr>
          <p:cNvSpPr txBox="1">
            <a:spLocks/>
          </p:cNvSpPr>
          <p:nvPr/>
        </p:nvSpPr>
        <p:spPr bwMode="auto">
          <a:xfrm>
            <a:off x="1981200" y="1869796"/>
            <a:ext cx="893064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初始化为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0</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或常数的隐患</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在反向传播算法中，每个神经元都会计算出相同的值，梯度消失，从而</a:t>
            </a:r>
            <a:r>
              <a:rPr lang="zh-CN" altLang="en-US" sz="2400" b="0" i="0" dirty="0">
                <a:solidFill>
                  <a:srgbClr val="343541"/>
                </a:solidFill>
                <a:effectLst/>
                <a:highlight>
                  <a:srgbClr val="F7F7F8"/>
                </a:highlight>
                <a:latin typeface="-apple-system"/>
              </a:rPr>
              <a:t>严重影响网络的学习能力</a:t>
            </a:r>
            <a:r>
              <a:rPr lang="zh-CN" altLang="en-US" sz="2400" dirty="0">
                <a:solidFill>
                  <a:prstClr val="black"/>
                </a:solidFill>
                <a:latin typeface="等线" panose="020F0502020204030204"/>
              </a:rPr>
              <a:t>。 </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网络可能会陷入局部最优解而无法找到全局最优解。</a:t>
            </a:r>
            <a:endParaRPr lang="en-US" altLang="zh-CN" sz="24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随机初始化的隐患</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随机初始化算法难以控制权重大小，如果权重过大或过小，可能会导致在训练过程中出现梯度消失或梯度爆炸的问题。</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随机初始化算法通常不考虑</a:t>
            </a:r>
            <a:r>
              <a:rPr lang="zh-CN" altLang="en-US" sz="2400" dirty="0">
                <a:solidFill>
                  <a:prstClr val="black"/>
                </a:solidFill>
                <a:highlight>
                  <a:srgbClr val="FFFF00"/>
                </a:highlight>
                <a:latin typeface="等线" panose="020F0502020204030204"/>
              </a:rPr>
              <a:t>激活函数</a:t>
            </a:r>
            <a:r>
              <a:rPr lang="zh-CN" altLang="en-US" sz="2400" dirty="0">
                <a:solidFill>
                  <a:prstClr val="black"/>
                </a:solidFill>
                <a:latin typeface="等线" panose="020F0502020204030204"/>
              </a:rPr>
              <a:t>的选择，</a:t>
            </a:r>
            <a:r>
              <a:rPr lang="zh-CN" altLang="en-US" sz="2400" dirty="0">
                <a:solidFill>
                  <a:prstClr val="black"/>
                </a:solidFill>
                <a:highlight>
                  <a:srgbClr val="FFFF00"/>
                </a:highlight>
                <a:latin typeface="等线" panose="020F0502020204030204"/>
              </a:rPr>
              <a:t>网络结构</a:t>
            </a:r>
            <a:r>
              <a:rPr lang="zh-CN" altLang="en-US" sz="2400" dirty="0">
                <a:solidFill>
                  <a:prstClr val="black"/>
                </a:solidFill>
                <a:latin typeface="等线" panose="020F0502020204030204"/>
              </a:rPr>
              <a:t>等</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rPr>
              <a:t>将导致输出的方差与输入的方差波动较大。</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p:txBody>
      </p:sp>
    </p:spTree>
    <p:extLst>
      <p:ext uri="{BB962C8B-B14F-4D97-AF65-F5344CB8AC3E}">
        <p14:creationId xmlns:p14="http://schemas.microsoft.com/office/powerpoint/2010/main" val="382240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2123439" y="1857375"/>
                <a:ext cx="8229600" cy="4561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感知机结构</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其中：</a:t>
                </a:r>
                <a14:m>
                  <m:oMath xmlns:m="http://schemas.openxmlformats.org/officeDocument/2006/math">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𝑧</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m:t>
                    </m:r>
                    <m:nary>
                      <m:naryPr>
                        <m:chr m:val="∑"/>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ctrlPr>
                      </m:naryPr>
                      <m:sub>
                        <m:r>
                          <m:rPr>
                            <m:brk m:alnAt="23"/>
                          </m:r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𝑖</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=1</m:t>
                        </m:r>
                      </m:sub>
                      <m:sup>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3</m:t>
                        </m:r>
                      </m:sup>
                      <m:e>
                        <m:sSub>
                          <m:sSubPr>
                            <m:ctrlPr>
                              <a:rPr lang="en-US" altLang="zh-CN" sz="2400" i="1">
                                <a:solidFill>
                                  <a:srgbClr val="222222"/>
                                </a:solidFill>
                                <a:latin typeface="Cambria Math" panose="02040503050406030204" pitchFamily="18" charset="0"/>
                              </a:rPr>
                            </m:ctrlPr>
                          </m:sSubPr>
                          <m:e>
                            <m:sSub>
                              <m:sSubPr>
                                <m:ctrlPr>
                                  <a:rPr lang="en-US" altLang="zh-CN" sz="2400" i="1">
                                    <a:solidFill>
                                      <a:srgbClr val="222222"/>
                                    </a:solidFill>
                                    <a:latin typeface="Cambria Math" panose="02040503050406030204" pitchFamily="18" charset="0"/>
                                  </a:rPr>
                                </m:ctrlPr>
                              </m:sSubPr>
                              <m:e>
                                <m:r>
                                  <a:rPr lang="en-US" altLang="zh-CN" sz="2400" i="1">
                                    <a:solidFill>
                                      <a:srgbClr val="222222"/>
                                    </a:solidFill>
                                    <a:latin typeface="Cambria Math" panose="02040503050406030204" pitchFamily="18" charset="0"/>
                                  </a:rPr>
                                  <m:t>𝑤</m:t>
                                </m:r>
                              </m:e>
                              <m:sub>
                                <m:r>
                                  <a:rPr lang="en-US" altLang="zh-CN" sz="2400" b="0" i="1" smtClean="0">
                                    <a:solidFill>
                                      <a:srgbClr val="222222"/>
                                    </a:solidFill>
                                    <a:latin typeface="Cambria Math" panose="02040503050406030204" pitchFamily="18" charset="0"/>
                                  </a:rPr>
                                  <m:t>𝑖</m:t>
                                </m:r>
                              </m:sub>
                            </m:sSub>
                            <m:r>
                              <a:rPr lang="en-US" altLang="zh-CN" sz="2400" i="1">
                                <a:solidFill>
                                  <a:srgbClr val="222222"/>
                                </a:solidFill>
                                <a:latin typeface="Cambria Math" panose="02040503050406030204" pitchFamily="18" charset="0"/>
                              </a:rPr>
                              <m:t>𝑥</m:t>
                            </m:r>
                          </m:e>
                          <m:sub>
                            <m:r>
                              <a:rPr lang="en-US" altLang="zh-CN" sz="2400" b="0" i="1" smtClean="0">
                                <a:solidFill>
                                  <a:srgbClr val="222222"/>
                                </a:solidFill>
                                <a:latin typeface="Cambria Math" panose="02040503050406030204" pitchFamily="18" charset="0"/>
                              </a:rPr>
                              <m:t>𝑖</m:t>
                            </m:r>
                          </m:sub>
                        </m:sSub>
                      </m:e>
                    </m:nary>
                    <m:sSub>
                      <m:sSub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ctrlPr>
                      </m:sSub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m:t>
                        </m:r>
                        <m:sSub>
                          <m:sSubPr>
                            <m:ctrlPr>
                              <a:rPr lang="en-US" altLang="zh-CN" sz="2400" i="1">
                                <a:solidFill>
                                  <a:srgbClr val="222222"/>
                                </a:solidFill>
                                <a:latin typeface="Cambria Math" panose="02040503050406030204" pitchFamily="18" charset="0"/>
                              </a:rPr>
                            </m:ctrlPr>
                          </m:sSubPr>
                          <m:e>
                            <m:r>
                              <a:rPr lang="en-US" altLang="zh-CN" sz="2400" b="0" i="1" smtClean="0">
                                <a:solidFill>
                                  <a:srgbClr val="222222"/>
                                </a:solidFill>
                                <a:latin typeface="Cambria Math" panose="02040503050406030204" pitchFamily="18" charset="0"/>
                              </a:rPr>
                              <m:t>𝑤</m:t>
                            </m:r>
                          </m:e>
                          <m:sub>
                            <m:r>
                              <a:rPr lang="en-US" altLang="zh-CN" sz="2400" i="1">
                                <a:solidFill>
                                  <a:srgbClr val="222222"/>
                                </a:solidFill>
                                <a:latin typeface="Cambria Math" panose="02040503050406030204" pitchFamily="18" charset="0"/>
                              </a:rPr>
                              <m:t>1</m:t>
                            </m:r>
                          </m:sub>
                        </m:s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𝑥</m:t>
                        </m:r>
                      </m:e>
                      <m: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1</m:t>
                        </m:r>
                      </m:sub>
                    </m:s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m:t>
                    </m:r>
                    <m:sSub>
                      <m:sSubPr>
                        <m:ctrlPr>
                          <a:rPr lang="en-US" altLang="zh-CN" sz="2400" i="1">
                            <a:solidFill>
                              <a:srgbClr val="222222"/>
                            </a:solidFill>
                            <a:latin typeface="Cambria Math" panose="02040503050406030204" pitchFamily="18" charset="0"/>
                          </a:rPr>
                        </m:ctrlPr>
                      </m:sSubPr>
                      <m:e>
                        <m:sSub>
                          <m:sSubPr>
                            <m:ctrlPr>
                              <a:rPr lang="en-US" altLang="zh-CN" sz="2400" i="1">
                                <a:solidFill>
                                  <a:srgbClr val="222222"/>
                                </a:solidFill>
                                <a:latin typeface="Cambria Math" panose="02040503050406030204" pitchFamily="18" charset="0"/>
                              </a:rPr>
                            </m:ctrlPr>
                          </m:sSubPr>
                          <m:e>
                            <m:r>
                              <a:rPr lang="en-US" altLang="zh-CN" sz="2400" i="1">
                                <a:solidFill>
                                  <a:srgbClr val="222222"/>
                                </a:solidFill>
                                <a:latin typeface="Cambria Math" panose="02040503050406030204" pitchFamily="18" charset="0"/>
                              </a:rPr>
                              <m:t>𝑤</m:t>
                            </m:r>
                          </m:e>
                          <m:sub>
                            <m:r>
                              <a:rPr lang="en-US" altLang="zh-CN" sz="2400" b="0" i="1" smtClean="0">
                                <a:solidFill>
                                  <a:srgbClr val="222222"/>
                                </a:solidFill>
                                <a:latin typeface="Cambria Math" panose="02040503050406030204" pitchFamily="18" charset="0"/>
                              </a:rPr>
                              <m:t>2</m:t>
                            </m:r>
                          </m:sub>
                        </m:sSub>
                        <m:r>
                          <a:rPr lang="en-US" altLang="zh-CN" sz="2400" i="1">
                            <a:solidFill>
                              <a:srgbClr val="222222"/>
                            </a:solidFill>
                            <a:latin typeface="Cambria Math" panose="02040503050406030204" pitchFamily="18" charset="0"/>
                          </a:rPr>
                          <m:t>𝑥</m:t>
                        </m:r>
                      </m:e>
                      <m:sub>
                        <m:r>
                          <a:rPr lang="en-US" altLang="zh-CN" sz="2400" b="0" i="1" smtClean="0">
                            <a:solidFill>
                              <a:srgbClr val="222222"/>
                            </a:solidFill>
                            <a:latin typeface="Cambria Math" panose="02040503050406030204" pitchFamily="18" charset="0"/>
                          </a:rPr>
                          <m:t>2</m:t>
                        </m:r>
                      </m:sub>
                    </m:sSub>
                  </m:oMath>
                </a14:m>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lang="en-US" altLang="zh-CN" sz="2400" dirty="0">
                    <a:solidFill>
                      <a:srgbClr val="222222"/>
                    </a:solidFill>
                  </a:rPr>
                  <a:t> </a:t>
                </a:r>
                <a14:m>
                  <m:oMath xmlns:m="http://schemas.openxmlformats.org/officeDocument/2006/math">
                    <m:sSub>
                      <m:sSubPr>
                        <m:ctrlPr>
                          <a:rPr lang="en-US" altLang="zh-CN" sz="2400" i="1">
                            <a:solidFill>
                              <a:srgbClr val="222222"/>
                            </a:solidFill>
                            <a:latin typeface="Cambria Math" panose="02040503050406030204" pitchFamily="18" charset="0"/>
                          </a:rPr>
                        </m:ctrlPr>
                      </m:sSubPr>
                      <m:e>
                        <m:sSub>
                          <m:sSubPr>
                            <m:ctrlPr>
                              <a:rPr lang="en-US" altLang="zh-CN" sz="2400" i="1">
                                <a:solidFill>
                                  <a:srgbClr val="222222"/>
                                </a:solidFill>
                                <a:latin typeface="Cambria Math" panose="02040503050406030204" pitchFamily="18" charset="0"/>
                              </a:rPr>
                            </m:ctrlPr>
                          </m:sSubPr>
                          <m:e>
                            <m:r>
                              <a:rPr lang="en-US" altLang="zh-CN" sz="2400" i="1">
                                <a:solidFill>
                                  <a:srgbClr val="222222"/>
                                </a:solidFill>
                                <a:latin typeface="Cambria Math" panose="02040503050406030204" pitchFamily="18" charset="0"/>
                              </a:rPr>
                              <m:t>𝑤</m:t>
                            </m:r>
                          </m:e>
                          <m:sub>
                            <m:r>
                              <a:rPr lang="en-US" altLang="zh-CN" sz="2400" b="0" i="1" smtClean="0">
                                <a:solidFill>
                                  <a:srgbClr val="222222"/>
                                </a:solidFill>
                                <a:latin typeface="Cambria Math" panose="02040503050406030204" pitchFamily="18" charset="0"/>
                              </a:rPr>
                              <m:t>3</m:t>
                            </m:r>
                          </m:sub>
                        </m:sSub>
                        <m:r>
                          <a:rPr lang="en-US" altLang="zh-CN" sz="2400" i="1">
                            <a:solidFill>
                              <a:srgbClr val="222222"/>
                            </a:solidFill>
                            <a:latin typeface="Cambria Math" panose="02040503050406030204" pitchFamily="18" charset="0"/>
                          </a:rPr>
                          <m:t>𝑥</m:t>
                        </m:r>
                      </m:e>
                      <m:sub>
                        <m:r>
                          <a:rPr lang="en-US" altLang="zh-CN" sz="2400" b="0" i="1" smtClean="0">
                            <a:solidFill>
                              <a:srgbClr val="222222"/>
                            </a:solidFill>
                            <a:latin typeface="Cambria Math" panose="02040503050406030204" pitchFamily="18" charset="0"/>
                          </a:rPr>
                          <m:t>3</m:t>
                        </m:r>
                      </m:sub>
                    </m:sSub>
                  </m:oMath>
                </a14:m>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6" name="内容占位符 5">
                <a:extLst>
                  <a:ext uri="{FF2B5EF4-FFF2-40B4-BE49-F238E27FC236}">
                    <a16:creationId xmlns:a16="http://schemas.microsoft.com/office/drawing/2014/main" id="{DFD0D41A-E86A-0F3A-EE70-885761AA630B}"/>
                  </a:ext>
                </a:extLst>
              </p:cNvPr>
              <p:cNvSpPr txBox="1">
                <a:spLocks noRot="1" noChangeAspect="1" noMove="1" noResize="1" noEditPoints="1" noAdjustHandles="1" noChangeArrowheads="1" noChangeShapeType="1" noTextEdit="1"/>
              </p:cNvSpPr>
              <p:nvPr/>
            </p:nvSpPr>
            <p:spPr bwMode="auto">
              <a:xfrm>
                <a:off x="2123439" y="1857375"/>
                <a:ext cx="8229600" cy="4561484"/>
              </a:xfrm>
              <a:prstGeom prst="rect">
                <a:avLst/>
              </a:prstGeom>
              <a:blipFill>
                <a:blip r:embed="rId3"/>
                <a:stretch>
                  <a:fillRect l="-741" t="-936" b="-17112"/>
                </a:stretch>
              </a:blipFill>
              <a:ln w="9525">
                <a:noFill/>
                <a:miter lim="800000"/>
                <a:headEnd/>
                <a:tailEnd/>
              </a:ln>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感知机（神经网络的最小单元）的小故事</a:t>
            </a:r>
            <a:endParaRPr lang="en-US" altLang="zh-CN" b="1" dirty="0"/>
          </a:p>
        </p:txBody>
      </p:sp>
      <p:sp>
        <p:nvSpPr>
          <p:cNvPr id="3" name="Rectangle 2">
            <a:extLst>
              <a:ext uri="{FF2B5EF4-FFF2-40B4-BE49-F238E27FC236}">
                <a16:creationId xmlns:a16="http://schemas.microsoft.com/office/drawing/2014/main" id="{917321C0-FBD3-3B15-0C71-E0201A2700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FCC3343-B6A3-14CC-4865-D0924DF0D864}"/>
                  </a:ext>
                </a:extLst>
              </p:cNvPr>
              <p:cNvSpPr txBox="1"/>
              <p:nvPr/>
            </p:nvSpPr>
            <p:spPr>
              <a:xfrm>
                <a:off x="7650245" y="4877143"/>
                <a:ext cx="3708400"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𝑦</m:t>
                      </m:r>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en-US" altLang="zh-CN" b="0" i="0" smtClean="0">
                                  <a:latin typeface="Cambria Math" panose="02040503050406030204" pitchFamily="18" charset="0"/>
                                </a:rPr>
                                <m:t>0</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3</m:t>
                                      </m:r>
                                    </m:sub>
                                  </m:sSub>
                                  <m:r>
                                    <a:rPr lang="zh-CN" altLang="en-US" i="1">
                                      <a:latin typeface="Cambria Math" panose="02040503050406030204" pitchFamily="18" charset="0"/>
                                    </a:rPr>
                                    <m:t>𝑥</m:t>
                                  </m:r>
                                </m:e>
                                <m:sub>
                                  <m:r>
                                    <a:rPr lang="zh-CN" altLang="en-US" i="0">
                                      <a:latin typeface="Cambria Math" panose="02040503050406030204" pitchFamily="18" charset="0"/>
                                    </a:rPr>
                                    <m:t>3</m:t>
                                  </m:r>
                                </m:sub>
                              </m:sSub>
                              <m:r>
                                <a:rPr lang="en-US" altLang="zh-CN" b="0" i="0" smtClean="0">
                                  <a:latin typeface="Cambria Math" panose="02040503050406030204" pitchFamily="18" charset="0"/>
                                </a:rPr>
                                <m:t>&lt;</m:t>
                              </m:r>
                              <m:r>
                                <a:rPr lang="zh-CN" altLang="en-US" i="0">
                                  <a:latin typeface="Cambria Math" panose="02040503050406030204" pitchFamily="18" charset="0"/>
                                </a:rPr>
                                <m:t>0</m:t>
                              </m:r>
                            </m:e>
                            <m:e>
                              <m:r>
                                <a:rPr lang="zh-CN" altLang="en-US" i="0">
                                  <a:latin typeface="Cambria Math" panose="02040503050406030204" pitchFamily="18" charset="0"/>
                                </a:rPr>
                                <m:t>&amp;</m:t>
                              </m:r>
                              <m:r>
                                <a:rPr lang="en-US" altLang="zh-CN" b="0" i="0" smtClean="0">
                                  <a:latin typeface="Cambria Math" panose="02040503050406030204" pitchFamily="18" charset="0"/>
                                </a:rPr>
                                <m:t>1</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3</m:t>
                                      </m:r>
                                    </m:sub>
                                  </m:sSub>
                                  <m:r>
                                    <a:rPr lang="zh-CN" altLang="en-US" i="1">
                                      <a:latin typeface="Cambria Math" panose="02040503050406030204" pitchFamily="18" charset="0"/>
                                    </a:rPr>
                                    <m:t>𝑥</m:t>
                                  </m:r>
                                </m:e>
                                <m:sub>
                                  <m:r>
                                    <a:rPr lang="zh-CN" altLang="en-US" i="0">
                                      <a:latin typeface="Cambria Math" panose="02040503050406030204" pitchFamily="18" charset="0"/>
                                    </a:rPr>
                                    <m:t>3</m:t>
                                  </m:r>
                                </m:sub>
                              </m:sSub>
                              <m:r>
                                <a:rPr lang="en-US" altLang="zh-CN" b="0" i="0" smtClean="0">
                                  <a:latin typeface="Cambria Math" panose="02040503050406030204" pitchFamily="18" charset="0"/>
                                </a:rPr>
                                <m:t>≥</m:t>
                              </m:r>
                              <m:r>
                                <a:rPr lang="zh-CN" altLang="en-US" i="0">
                                  <a:latin typeface="Cambria Math" panose="02040503050406030204" pitchFamily="18" charset="0"/>
                                </a:rPr>
                                <m:t>0</m:t>
                              </m:r>
                            </m:e>
                          </m:eqArr>
                        </m:e>
                      </m:d>
                    </m:oMath>
                  </m:oMathPara>
                </a14:m>
                <a:endParaRPr lang="zh-CN" altLang="en-US" dirty="0"/>
              </a:p>
            </p:txBody>
          </p:sp>
        </mc:Choice>
        <mc:Fallback xmlns="">
          <p:sp>
            <p:nvSpPr>
              <p:cNvPr id="13" name="文本框 12">
                <a:extLst>
                  <a:ext uri="{FF2B5EF4-FFF2-40B4-BE49-F238E27FC236}">
                    <a16:creationId xmlns:a16="http://schemas.microsoft.com/office/drawing/2014/main" id="{7FCC3343-B6A3-14CC-4865-D0924DF0D864}"/>
                  </a:ext>
                </a:extLst>
              </p:cNvPr>
              <p:cNvSpPr txBox="1">
                <a:spLocks noRot="1" noChangeAspect="1" noMove="1" noResize="1" noEditPoints="1" noAdjustHandles="1" noChangeArrowheads="1" noChangeShapeType="1" noTextEdit="1"/>
              </p:cNvSpPr>
              <p:nvPr/>
            </p:nvSpPr>
            <p:spPr>
              <a:xfrm>
                <a:off x="7650245" y="4877143"/>
                <a:ext cx="3708400" cy="710194"/>
              </a:xfrm>
              <a:prstGeom prst="rect">
                <a:avLst/>
              </a:prstGeom>
              <a:blipFill>
                <a:blip r:embed="rId4"/>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61E6BF41-5030-C188-62EC-C7973CEA2323}"/>
              </a:ext>
            </a:extLst>
          </p:cNvPr>
          <p:cNvPicPr>
            <a:picLocks noChangeAspect="1"/>
          </p:cNvPicPr>
          <p:nvPr/>
        </p:nvPicPr>
        <p:blipFill>
          <a:blip r:embed="rId5"/>
          <a:stretch>
            <a:fillRect/>
          </a:stretch>
        </p:blipFill>
        <p:spPr>
          <a:xfrm>
            <a:off x="1981199" y="2357437"/>
            <a:ext cx="9246782" cy="3362875"/>
          </a:xfrm>
          <a:prstGeom prst="rect">
            <a:avLst/>
          </a:prstGeom>
        </p:spPr>
      </p:pic>
    </p:spTree>
    <p:extLst>
      <p:ext uri="{BB962C8B-B14F-4D97-AF65-F5344CB8AC3E}">
        <p14:creationId xmlns:p14="http://schemas.microsoft.com/office/powerpoint/2010/main" val="1318635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深度学习常用的初始化参数方法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初始化参数</a:t>
            </a:r>
            <a:endParaRPr lang="en-US" altLang="zh-CN" sz="4000" dirty="0"/>
          </a:p>
        </p:txBody>
      </p:sp>
      <p:pic>
        <p:nvPicPr>
          <p:cNvPr id="7" name="图片 6">
            <a:extLst>
              <a:ext uri="{FF2B5EF4-FFF2-40B4-BE49-F238E27FC236}">
                <a16:creationId xmlns:a16="http://schemas.microsoft.com/office/drawing/2014/main" id="{D6F6080D-9A18-76F8-79C8-FB8A1EE2835E}"/>
              </a:ext>
            </a:extLst>
          </p:cNvPr>
          <p:cNvPicPr>
            <a:picLocks noChangeAspect="1"/>
          </p:cNvPicPr>
          <p:nvPr/>
        </p:nvPicPr>
        <p:blipFill>
          <a:blip r:embed="rId3"/>
          <a:stretch>
            <a:fillRect/>
          </a:stretch>
        </p:blipFill>
        <p:spPr>
          <a:xfrm>
            <a:off x="1981200" y="1928803"/>
            <a:ext cx="8229600" cy="4427547"/>
          </a:xfrm>
          <a:prstGeom prst="rect">
            <a:avLst/>
          </a:prstGeom>
        </p:spPr>
      </p:pic>
    </p:spTree>
    <p:extLst>
      <p:ext uri="{BB962C8B-B14F-4D97-AF65-F5344CB8AC3E}">
        <p14:creationId xmlns:p14="http://schemas.microsoft.com/office/powerpoint/2010/main" val="274109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初始化参数</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lstStyle/>
          <a:p>
            <a:r>
              <a:rPr lang="zh-CN" altLang="en-US" b="1" dirty="0"/>
              <a:t>初始化参数效果如何？</a:t>
            </a:r>
            <a:endParaRPr lang="en-US" altLang="zh-CN" b="1" dirty="0"/>
          </a:p>
        </p:txBody>
      </p:sp>
      <p:sp>
        <p:nvSpPr>
          <p:cNvPr id="3" name="内容占位符 5">
            <a:extLst>
              <a:ext uri="{FF2B5EF4-FFF2-40B4-BE49-F238E27FC236}">
                <a16:creationId xmlns:a16="http://schemas.microsoft.com/office/drawing/2014/main" id="{DEA5E6A7-762E-2838-E96D-38AAE496526F}"/>
              </a:ext>
            </a:extLst>
          </p:cNvPr>
          <p:cNvSpPr txBox="1">
            <a:spLocks/>
          </p:cNvSpPr>
          <p:nvPr/>
        </p:nvSpPr>
        <p:spPr bwMode="auto">
          <a:xfrm>
            <a:off x="2103122" y="1847587"/>
            <a:ext cx="922528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避免数据跑偏</a:t>
            </a: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highlight>
                  <a:srgbClr val="FFFF00"/>
                </a:highlight>
                <a:latin typeface="等线" panose="020F0502020204030204"/>
              </a:rPr>
              <a:t>（走极端）</a:t>
            </a:r>
            <a:endParaRPr lang="en-US" altLang="zh-CN" sz="2400" dirty="0">
              <a:solidFill>
                <a:prstClr val="black"/>
              </a:solidFill>
              <a:highlight>
                <a:srgbClr val="FFFF00"/>
              </a:highlight>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通过初始化算法纠偏</a:t>
            </a: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a:t>
            </a:r>
            <a:r>
              <a:rPr lang="zh-CN" altLang="en-US" sz="2400" dirty="0">
                <a:solidFill>
                  <a:prstClr val="black"/>
                </a:solidFill>
                <a:highlight>
                  <a:srgbClr val="FFFF00"/>
                </a:highlight>
                <a:latin typeface="等线" panose="020F0502020204030204"/>
              </a:rPr>
              <a:t>使数据分布更有广度）</a:t>
            </a:r>
            <a:endParaRPr lang="en-US" altLang="zh-CN" sz="2400" dirty="0">
              <a:solidFill>
                <a:prstClr val="black"/>
              </a:solidFill>
              <a:highlight>
                <a:srgbClr val="FFFF00"/>
              </a:highlight>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8" name="图片 7">
            <a:extLst>
              <a:ext uri="{FF2B5EF4-FFF2-40B4-BE49-F238E27FC236}">
                <a16:creationId xmlns:a16="http://schemas.microsoft.com/office/drawing/2014/main" id="{37BF753F-0612-AE5A-9780-4CDF5016906B}"/>
              </a:ext>
            </a:extLst>
          </p:cNvPr>
          <p:cNvPicPr>
            <a:picLocks noChangeAspect="1"/>
          </p:cNvPicPr>
          <p:nvPr/>
        </p:nvPicPr>
        <p:blipFill>
          <a:blip r:embed="rId3"/>
          <a:stretch>
            <a:fillRect/>
          </a:stretch>
        </p:blipFill>
        <p:spPr>
          <a:xfrm>
            <a:off x="4653280" y="2005265"/>
            <a:ext cx="3276600" cy="1530918"/>
          </a:xfrm>
          <a:prstGeom prst="rect">
            <a:avLst/>
          </a:prstGeom>
        </p:spPr>
      </p:pic>
      <p:pic>
        <p:nvPicPr>
          <p:cNvPr id="12" name="图片 11">
            <a:extLst>
              <a:ext uri="{FF2B5EF4-FFF2-40B4-BE49-F238E27FC236}">
                <a16:creationId xmlns:a16="http://schemas.microsoft.com/office/drawing/2014/main" id="{06EEB3A7-8D8B-BC70-626A-F1C49DE6364C}"/>
              </a:ext>
            </a:extLst>
          </p:cNvPr>
          <p:cNvPicPr>
            <a:picLocks noChangeAspect="1"/>
          </p:cNvPicPr>
          <p:nvPr/>
        </p:nvPicPr>
        <p:blipFill>
          <a:blip r:embed="rId4"/>
          <a:stretch>
            <a:fillRect/>
          </a:stretch>
        </p:blipFill>
        <p:spPr>
          <a:xfrm>
            <a:off x="2233930" y="4497272"/>
            <a:ext cx="3495040" cy="1831938"/>
          </a:xfrm>
          <a:prstGeom prst="rect">
            <a:avLst/>
          </a:prstGeom>
        </p:spPr>
      </p:pic>
      <p:pic>
        <p:nvPicPr>
          <p:cNvPr id="14" name="图片 13">
            <a:extLst>
              <a:ext uri="{FF2B5EF4-FFF2-40B4-BE49-F238E27FC236}">
                <a16:creationId xmlns:a16="http://schemas.microsoft.com/office/drawing/2014/main" id="{1F70C9C9-580A-2793-4646-A71043DC1B30}"/>
              </a:ext>
            </a:extLst>
          </p:cNvPr>
          <p:cNvPicPr>
            <a:picLocks noChangeAspect="1"/>
          </p:cNvPicPr>
          <p:nvPr/>
        </p:nvPicPr>
        <p:blipFill>
          <a:blip r:embed="rId5"/>
          <a:stretch>
            <a:fillRect/>
          </a:stretch>
        </p:blipFill>
        <p:spPr>
          <a:xfrm>
            <a:off x="5942149" y="4467224"/>
            <a:ext cx="4268651" cy="1923484"/>
          </a:xfrm>
          <a:prstGeom prst="rect">
            <a:avLst/>
          </a:prstGeom>
        </p:spPr>
      </p:pic>
      <p:pic>
        <p:nvPicPr>
          <p:cNvPr id="16" name="图片 15">
            <a:extLst>
              <a:ext uri="{FF2B5EF4-FFF2-40B4-BE49-F238E27FC236}">
                <a16:creationId xmlns:a16="http://schemas.microsoft.com/office/drawing/2014/main" id="{33C0C1A6-4071-8754-FA8E-F1D8D81E6ABF}"/>
              </a:ext>
            </a:extLst>
          </p:cNvPr>
          <p:cNvPicPr>
            <a:picLocks noChangeAspect="1"/>
          </p:cNvPicPr>
          <p:nvPr/>
        </p:nvPicPr>
        <p:blipFill>
          <a:blip r:embed="rId6"/>
          <a:stretch>
            <a:fillRect/>
          </a:stretch>
        </p:blipFill>
        <p:spPr>
          <a:xfrm>
            <a:off x="7778053" y="2005265"/>
            <a:ext cx="3138296" cy="1493146"/>
          </a:xfrm>
          <a:prstGeom prst="rect">
            <a:avLst/>
          </a:prstGeom>
        </p:spPr>
      </p:pic>
      <p:sp>
        <p:nvSpPr>
          <p:cNvPr id="6" name="文本框 5">
            <a:extLst>
              <a:ext uri="{FF2B5EF4-FFF2-40B4-BE49-F238E27FC236}">
                <a16:creationId xmlns:a16="http://schemas.microsoft.com/office/drawing/2014/main" id="{855D9D96-CCF1-3914-AA8C-5031F0C2A07A}"/>
              </a:ext>
            </a:extLst>
          </p:cNvPr>
          <p:cNvSpPr txBox="1"/>
          <p:nvPr/>
        </p:nvSpPr>
        <p:spPr>
          <a:xfrm>
            <a:off x="5518297" y="3480685"/>
            <a:ext cx="5496942" cy="369332"/>
          </a:xfrm>
          <a:prstGeom prst="rect">
            <a:avLst/>
          </a:prstGeom>
          <a:noFill/>
        </p:spPr>
        <p:txBody>
          <a:bodyPr wrap="square" rtlCol="0">
            <a:spAutoFit/>
          </a:bodyPr>
          <a:lstStyle/>
          <a:p>
            <a:r>
              <a:rPr lang="zh-CN" altLang="en-US" dirty="0"/>
              <a:t>使用不同方差的高斯分布，各网络层输出数据的分布</a:t>
            </a:r>
          </a:p>
        </p:txBody>
      </p:sp>
      <p:sp>
        <p:nvSpPr>
          <p:cNvPr id="9" name="文本框 8">
            <a:extLst>
              <a:ext uri="{FF2B5EF4-FFF2-40B4-BE49-F238E27FC236}">
                <a16:creationId xmlns:a16="http://schemas.microsoft.com/office/drawing/2014/main" id="{9E095E33-9278-F9C9-8056-A8606AC3CA4A}"/>
              </a:ext>
            </a:extLst>
          </p:cNvPr>
          <p:cNvSpPr txBox="1"/>
          <p:nvPr/>
        </p:nvSpPr>
        <p:spPr>
          <a:xfrm>
            <a:off x="2629778" y="6355025"/>
            <a:ext cx="7885821" cy="369332"/>
          </a:xfrm>
          <a:prstGeom prst="rect">
            <a:avLst/>
          </a:prstGeom>
          <a:noFill/>
        </p:spPr>
        <p:txBody>
          <a:bodyPr wrap="square" rtlCol="0">
            <a:spAutoFit/>
          </a:bodyPr>
          <a:lstStyle/>
          <a:p>
            <a:r>
              <a:rPr lang="zh-CN" altLang="en-US" dirty="0"/>
              <a:t>使用</a:t>
            </a:r>
            <a:r>
              <a:rPr lang="en-US" altLang="zh-CN" dirty="0"/>
              <a:t>Xavier</a:t>
            </a:r>
            <a:r>
              <a:rPr lang="zh-CN" altLang="en-US" dirty="0"/>
              <a:t>方法                                 使用</a:t>
            </a:r>
            <a:r>
              <a:rPr lang="en-US" altLang="zh-CN" dirty="0"/>
              <a:t>he</a:t>
            </a:r>
            <a:r>
              <a:rPr lang="zh-CN" altLang="en-US" dirty="0"/>
              <a:t>方法各网络层输出数据的分布</a:t>
            </a:r>
          </a:p>
        </p:txBody>
      </p:sp>
    </p:spTree>
    <p:extLst>
      <p:ext uri="{BB962C8B-B14F-4D97-AF65-F5344CB8AC3E}">
        <p14:creationId xmlns:p14="http://schemas.microsoft.com/office/powerpoint/2010/main" val="2193198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初始化参数</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lstStyle/>
          <a:p>
            <a:r>
              <a:rPr lang="zh-CN" altLang="en-US" b="1" dirty="0"/>
              <a:t>好的参数初始化方法</a:t>
            </a:r>
            <a:endParaRPr lang="en-US" altLang="zh-CN" b="1" dirty="0"/>
          </a:p>
        </p:txBody>
      </p:sp>
      <p:sp>
        <p:nvSpPr>
          <p:cNvPr id="3" name="内容占位符 5">
            <a:extLst>
              <a:ext uri="{FF2B5EF4-FFF2-40B4-BE49-F238E27FC236}">
                <a16:creationId xmlns:a16="http://schemas.microsoft.com/office/drawing/2014/main" id="{DEA5E6A7-762E-2838-E96D-38AAE496526F}"/>
              </a:ext>
            </a:extLst>
          </p:cNvPr>
          <p:cNvSpPr txBox="1">
            <a:spLocks/>
          </p:cNvSpPr>
          <p:nvPr/>
        </p:nvSpPr>
        <p:spPr bwMode="auto">
          <a:xfrm>
            <a:off x="1981200" y="1869796"/>
            <a:ext cx="856488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加速收敛，提高泛化能力</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适当的权重初始化可以使网络在训练开始时更接近一个较好的解，从而加速训练过程。</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p:txBody>
      </p:sp>
      <p:pic>
        <p:nvPicPr>
          <p:cNvPr id="7" name="图片 6">
            <a:extLst>
              <a:ext uri="{FF2B5EF4-FFF2-40B4-BE49-F238E27FC236}">
                <a16:creationId xmlns:a16="http://schemas.microsoft.com/office/drawing/2014/main" id="{8D3EABBD-F7DC-F289-41F5-3D65EE2CC697}"/>
              </a:ext>
            </a:extLst>
          </p:cNvPr>
          <p:cNvPicPr>
            <a:picLocks noChangeAspect="1"/>
          </p:cNvPicPr>
          <p:nvPr/>
        </p:nvPicPr>
        <p:blipFill>
          <a:blip r:embed="rId3"/>
          <a:stretch>
            <a:fillRect/>
          </a:stretch>
        </p:blipFill>
        <p:spPr>
          <a:xfrm>
            <a:off x="2496820" y="3210560"/>
            <a:ext cx="7713980" cy="3145790"/>
          </a:xfrm>
          <a:prstGeom prst="rect">
            <a:avLst/>
          </a:prstGeom>
        </p:spPr>
      </p:pic>
    </p:spTree>
    <p:extLst>
      <p:ext uri="{BB962C8B-B14F-4D97-AF65-F5344CB8AC3E}">
        <p14:creationId xmlns:p14="http://schemas.microsoft.com/office/powerpoint/2010/main" val="2032354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初始化参数</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lstStyle/>
          <a:p>
            <a:r>
              <a:rPr lang="zh-CN" altLang="en-US" b="1" dirty="0"/>
              <a:t>参数初始化方法重要但也不能过分依赖它</a:t>
            </a:r>
            <a:endParaRPr lang="en-US" altLang="zh-CN" b="1" dirty="0"/>
          </a:p>
        </p:txBody>
      </p:sp>
      <p:sp>
        <p:nvSpPr>
          <p:cNvPr id="3" name="内容占位符 5">
            <a:extLst>
              <a:ext uri="{FF2B5EF4-FFF2-40B4-BE49-F238E27FC236}">
                <a16:creationId xmlns:a16="http://schemas.microsoft.com/office/drawing/2014/main" id="{DEA5E6A7-762E-2838-E96D-38AAE496526F}"/>
              </a:ext>
            </a:extLst>
          </p:cNvPr>
          <p:cNvSpPr txBox="1">
            <a:spLocks/>
          </p:cNvSpPr>
          <p:nvPr/>
        </p:nvSpPr>
        <p:spPr bwMode="auto">
          <a:xfrm>
            <a:off x="1981200" y="1869796"/>
            <a:ext cx="856488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还要多管齐下：</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除选择好的初始化算法外</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对网络层的输入或输出数据进行归一化</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采用残差连接</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使用更好的优化算法</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使用更好的损失函数</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等等</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prstClr val="black"/>
              </a:solidFill>
              <a:latin typeface="等线" panose="020F0502020204030204"/>
            </a:endParaRPr>
          </a:p>
        </p:txBody>
      </p:sp>
    </p:spTree>
    <p:extLst>
      <p:ext uri="{BB962C8B-B14F-4D97-AF65-F5344CB8AC3E}">
        <p14:creationId xmlns:p14="http://schemas.microsoft.com/office/powerpoint/2010/main" val="281627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归一化（或正则化）的主要功能</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241136" cy="3120854"/>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传统机器学习中归一化方法的主要功能</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化繁为简，提升模型的泛化能力。</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pic>
        <p:nvPicPr>
          <p:cNvPr id="7" name="图片 6">
            <a:extLst>
              <a:ext uri="{FF2B5EF4-FFF2-40B4-BE49-F238E27FC236}">
                <a16:creationId xmlns:a16="http://schemas.microsoft.com/office/drawing/2014/main" id="{F0A8E9B5-8D5D-3D5A-B934-F8A0756D027B}"/>
              </a:ext>
            </a:extLst>
          </p:cNvPr>
          <p:cNvPicPr>
            <a:picLocks noChangeAspect="1"/>
          </p:cNvPicPr>
          <p:nvPr/>
        </p:nvPicPr>
        <p:blipFill>
          <a:blip r:embed="rId3"/>
          <a:stretch>
            <a:fillRect/>
          </a:stretch>
        </p:blipFill>
        <p:spPr>
          <a:xfrm>
            <a:off x="2316480" y="3068726"/>
            <a:ext cx="8229600" cy="2905354"/>
          </a:xfrm>
          <a:prstGeom prst="rect">
            <a:avLst/>
          </a:prstGeom>
        </p:spPr>
      </p:pic>
    </p:spTree>
    <p:extLst>
      <p:ext uri="{BB962C8B-B14F-4D97-AF65-F5344CB8AC3E}">
        <p14:creationId xmlns:p14="http://schemas.microsoft.com/office/powerpoint/2010/main" val="2926599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归一化（或正则化）的主要功能</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241136" cy="3120854"/>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传统机器学习中归一化方法的主要功能</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化繁为简，提升模型的泛化能力。</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pic>
        <p:nvPicPr>
          <p:cNvPr id="6" name="图片 5">
            <a:extLst>
              <a:ext uri="{FF2B5EF4-FFF2-40B4-BE49-F238E27FC236}">
                <a16:creationId xmlns:a16="http://schemas.microsoft.com/office/drawing/2014/main" id="{6705AD33-01A9-45A3-17AB-5236754F60B9}"/>
              </a:ext>
            </a:extLst>
          </p:cNvPr>
          <p:cNvPicPr>
            <a:picLocks noChangeAspect="1"/>
          </p:cNvPicPr>
          <p:nvPr/>
        </p:nvPicPr>
        <p:blipFill>
          <a:blip r:embed="rId3"/>
          <a:stretch>
            <a:fillRect/>
          </a:stretch>
        </p:blipFill>
        <p:spPr>
          <a:xfrm>
            <a:off x="2387600" y="2970560"/>
            <a:ext cx="7904480" cy="3120854"/>
          </a:xfrm>
          <a:prstGeom prst="rect">
            <a:avLst/>
          </a:prstGeom>
        </p:spPr>
      </p:pic>
    </p:spTree>
    <p:extLst>
      <p:ext uri="{BB962C8B-B14F-4D97-AF65-F5344CB8AC3E}">
        <p14:creationId xmlns:p14="http://schemas.microsoft.com/office/powerpoint/2010/main" val="500605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归一化（或正则化）的主要功能</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241136" cy="4376583"/>
          </a:xfrm>
          <a:prstGeom prst="rect">
            <a:avLst/>
          </a:prstGeom>
          <a:noFill/>
        </p:spPr>
        <p:txBody>
          <a:bodyPr wrap="square">
            <a:spAutoFit/>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深度学习中归一化方法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归一化神经网络层的输入或输出，来限制数据的，从而提升模型的泛化能力。</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缓解梯度消失</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爆炸问题</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加速模型收敛</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634107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常见的归一化方法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241136" cy="5115246"/>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批归一化（</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Batch Normalization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BN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将不同样本对应特征归一化到零均值和单位方差，以消除梯度消失</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爆炸问题，并提高模型稳定性。</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层归一化（</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Layer Normalization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LN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与批归一化不同，层归一化以每层为单位（或以每个样本为单位）进行归一化处理。</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实例归一化（</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Instance Normalization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IN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实例归一化是对每个样本在同一特征维度上进行归一化</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组归一化（</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Group Normalization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GN</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与批归一化和层归一化类似，组归一化将特征分为不同的组，对每个组内的特征进行归一化处理。</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1277658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一维数据批量归一化</a:t>
            </a:r>
            <a:r>
              <a:rPr lang="en-US" altLang="zh-CN" b="1" dirty="0"/>
              <a:t>----</a:t>
            </a:r>
            <a:r>
              <a:rPr lang="zh-CN" altLang="en-US" b="1" dirty="0"/>
              <a:t>直观理解</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Rectangle 2">
            <a:extLst>
              <a:ext uri="{FF2B5EF4-FFF2-40B4-BE49-F238E27FC236}">
                <a16:creationId xmlns:a16="http://schemas.microsoft.com/office/drawing/2014/main" id="{91DE1897-7CDD-CEC3-6964-8E72AAEECFB9}"/>
              </a:ext>
            </a:extLst>
          </p:cNvPr>
          <p:cNvSpPr>
            <a:spLocks noChangeArrowheads="1"/>
          </p:cNvSpPr>
          <p:nvPr/>
        </p:nvSpPr>
        <p:spPr bwMode="auto">
          <a:xfrm>
            <a:off x="3733493" y="28638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4">
            <a:extLst>
              <a:ext uri="{FF2B5EF4-FFF2-40B4-BE49-F238E27FC236}">
                <a16:creationId xmlns:a16="http://schemas.microsoft.com/office/drawing/2014/main" id="{8FBBCFBB-8320-7C48-8318-638B7CECD9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C69A409F-5BCA-3465-869A-C0771880B4D6}"/>
              </a:ext>
            </a:extLst>
          </p:cNvPr>
          <p:cNvPicPr>
            <a:picLocks noChangeAspect="1"/>
          </p:cNvPicPr>
          <p:nvPr/>
        </p:nvPicPr>
        <p:blipFill>
          <a:blip r:embed="rId3"/>
          <a:stretch>
            <a:fillRect/>
          </a:stretch>
        </p:blipFill>
        <p:spPr>
          <a:xfrm>
            <a:off x="1981200" y="1966891"/>
            <a:ext cx="8117840" cy="4484708"/>
          </a:xfrm>
          <a:prstGeom prst="rect">
            <a:avLst/>
          </a:prstGeom>
        </p:spPr>
      </p:pic>
    </p:spTree>
    <p:extLst>
      <p:ext uri="{BB962C8B-B14F-4D97-AF65-F5344CB8AC3E}">
        <p14:creationId xmlns:p14="http://schemas.microsoft.com/office/powerpoint/2010/main" val="3446639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是否还适合于批量归一化？</a:t>
            </a:r>
            <a:r>
              <a:rPr lang="en-US" altLang="zh-CN" b="1" dirty="0"/>
              <a:t>----</a:t>
            </a:r>
            <a:r>
              <a:rPr lang="zh-CN" altLang="en-US" b="1" dirty="0"/>
              <a:t>直观理解</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Rectangle 2">
            <a:extLst>
              <a:ext uri="{FF2B5EF4-FFF2-40B4-BE49-F238E27FC236}">
                <a16:creationId xmlns:a16="http://schemas.microsoft.com/office/drawing/2014/main" id="{91DE1897-7CDD-CEC3-6964-8E72AAEECFB9}"/>
              </a:ext>
            </a:extLst>
          </p:cNvPr>
          <p:cNvSpPr>
            <a:spLocks noChangeArrowheads="1"/>
          </p:cNvSpPr>
          <p:nvPr/>
        </p:nvSpPr>
        <p:spPr bwMode="auto">
          <a:xfrm>
            <a:off x="3733493" y="28638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4">
            <a:extLst>
              <a:ext uri="{FF2B5EF4-FFF2-40B4-BE49-F238E27FC236}">
                <a16:creationId xmlns:a16="http://schemas.microsoft.com/office/drawing/2014/main" id="{8FBBCFBB-8320-7C48-8318-638B7CECD9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224E1672-F45F-390C-0E48-9907E63AE85C}"/>
              </a:ext>
            </a:extLst>
          </p:cNvPr>
          <p:cNvPicPr>
            <a:picLocks noChangeAspect="1"/>
          </p:cNvPicPr>
          <p:nvPr/>
        </p:nvPicPr>
        <p:blipFill>
          <a:blip r:embed="rId3"/>
          <a:stretch>
            <a:fillRect/>
          </a:stretch>
        </p:blipFill>
        <p:spPr>
          <a:xfrm>
            <a:off x="1981200" y="1928804"/>
            <a:ext cx="8361680" cy="4299274"/>
          </a:xfrm>
          <a:prstGeom prst="rect">
            <a:avLst/>
          </a:prstGeom>
        </p:spPr>
      </p:pic>
    </p:spTree>
    <p:extLst>
      <p:ext uri="{BB962C8B-B14F-4D97-AF65-F5344CB8AC3E}">
        <p14:creationId xmlns:p14="http://schemas.microsoft.com/office/powerpoint/2010/main" val="343010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47850" y="1782166"/>
            <a:ext cx="8229600" cy="4561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感知机结构（特例）</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b="1" dirty="0"/>
              <a:t>感知机（神经网络的最小单元）的小故事</a:t>
            </a:r>
            <a:endParaRPr lang="en-US" altLang="zh-CN" b="1" dirty="0"/>
          </a:p>
        </p:txBody>
      </p:sp>
      <p:sp>
        <p:nvSpPr>
          <p:cNvPr id="3" name="Rectangle 2">
            <a:extLst>
              <a:ext uri="{FF2B5EF4-FFF2-40B4-BE49-F238E27FC236}">
                <a16:creationId xmlns:a16="http://schemas.microsoft.com/office/drawing/2014/main" id="{917321C0-FBD3-3B15-0C71-E0201A2700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306DC04F-B116-6513-90AB-F9A7E8AB5984}"/>
              </a:ext>
            </a:extLst>
          </p:cNvPr>
          <p:cNvPicPr>
            <a:picLocks noChangeAspect="1"/>
          </p:cNvPicPr>
          <p:nvPr/>
        </p:nvPicPr>
        <p:blipFill>
          <a:blip r:embed="rId3"/>
          <a:stretch>
            <a:fillRect/>
          </a:stretch>
        </p:blipFill>
        <p:spPr>
          <a:xfrm>
            <a:off x="2123438" y="2357437"/>
            <a:ext cx="8220711" cy="3890963"/>
          </a:xfrm>
          <a:prstGeom prst="rect">
            <a:avLst/>
          </a:prstGeom>
        </p:spPr>
      </p:pic>
    </p:spTree>
    <p:extLst>
      <p:ext uri="{BB962C8B-B14F-4D97-AF65-F5344CB8AC3E}">
        <p14:creationId xmlns:p14="http://schemas.microsoft.com/office/powerpoint/2010/main" val="1540443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一维数据层归一化</a:t>
            </a:r>
            <a:r>
              <a:rPr lang="en-US" altLang="zh-CN" b="1" dirty="0"/>
              <a:t>---</a:t>
            </a:r>
            <a:r>
              <a:rPr lang="zh-CN" altLang="en-US" b="1" dirty="0"/>
              <a:t>直观理解</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Rectangle 2">
            <a:extLst>
              <a:ext uri="{FF2B5EF4-FFF2-40B4-BE49-F238E27FC236}">
                <a16:creationId xmlns:a16="http://schemas.microsoft.com/office/drawing/2014/main" id="{91DE1897-7CDD-CEC3-6964-8E72AAEECFB9}"/>
              </a:ext>
            </a:extLst>
          </p:cNvPr>
          <p:cNvSpPr>
            <a:spLocks noChangeArrowheads="1"/>
          </p:cNvSpPr>
          <p:nvPr/>
        </p:nvSpPr>
        <p:spPr bwMode="auto">
          <a:xfrm>
            <a:off x="3733493" y="28638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4">
            <a:extLst>
              <a:ext uri="{FF2B5EF4-FFF2-40B4-BE49-F238E27FC236}">
                <a16:creationId xmlns:a16="http://schemas.microsoft.com/office/drawing/2014/main" id="{8FBBCFBB-8320-7C48-8318-638B7CECD9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13089076-4588-0EBB-9DA5-3E60C0F8D849}"/>
              </a:ext>
            </a:extLst>
          </p:cNvPr>
          <p:cNvPicPr>
            <a:picLocks noChangeAspect="1"/>
          </p:cNvPicPr>
          <p:nvPr/>
        </p:nvPicPr>
        <p:blipFill>
          <a:blip r:embed="rId3"/>
          <a:stretch>
            <a:fillRect/>
          </a:stretch>
        </p:blipFill>
        <p:spPr>
          <a:xfrm>
            <a:off x="1910080" y="2082801"/>
            <a:ext cx="8483600" cy="4155438"/>
          </a:xfrm>
          <a:prstGeom prst="rect">
            <a:avLst/>
          </a:prstGeom>
        </p:spPr>
      </p:pic>
    </p:spTree>
    <p:extLst>
      <p:ext uri="{BB962C8B-B14F-4D97-AF65-F5344CB8AC3E}">
        <p14:creationId xmlns:p14="http://schemas.microsoft.com/office/powerpoint/2010/main" val="3482381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多维数据归一化方法</a:t>
            </a:r>
            <a:r>
              <a:rPr lang="en-US" altLang="zh-CN" b="1" dirty="0"/>
              <a:t>---</a:t>
            </a:r>
            <a:r>
              <a:rPr lang="zh-CN" altLang="en-US" b="1" dirty="0"/>
              <a:t>直观理解</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pic>
        <p:nvPicPr>
          <p:cNvPr id="1026" name="Picture 2" descr="image">
            <a:extLst>
              <a:ext uri="{FF2B5EF4-FFF2-40B4-BE49-F238E27FC236}">
                <a16:creationId xmlns:a16="http://schemas.microsoft.com/office/drawing/2014/main" id="{AFB87EFD-1067-00F9-E6F6-787A5C65F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966891"/>
            <a:ext cx="9391649" cy="418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782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归一化适应场景</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3" name="文本框 2">
            <a:extLst>
              <a:ext uri="{FF2B5EF4-FFF2-40B4-BE49-F238E27FC236}">
                <a16:creationId xmlns:a16="http://schemas.microsoft.com/office/drawing/2014/main" id="{1F979C5C-E1D8-D4D4-C4AC-028B510A8D5E}"/>
              </a:ext>
            </a:extLst>
          </p:cNvPr>
          <p:cNvSpPr txBox="1"/>
          <p:nvPr/>
        </p:nvSpPr>
        <p:spPr>
          <a:xfrm>
            <a:off x="1975432" y="2037022"/>
            <a:ext cx="8241136" cy="4007251"/>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1"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批归一化</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主要应用于深度学习中的卷积神经网络（</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CNN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）和全连接神经网络（</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FCN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）中，用于加速训练过程、提高模型收敛性和泛化能力。</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1"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层归一化</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适用于自然语言处理（</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NLP</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）任务和递归神经网络（</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RNN</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）中，可以处理变长序列数据以及克服批归一化中对批大小依赖的限制</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1"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实例归一化</a:t>
            </a:r>
            <a:r>
              <a:rPr kumimoji="0" lang="zh-CN"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主要应用于图像处理中的风格转换、图像生成和图像分割等任务上，可以处理单样本的图像数据，而不依赖于样本之间的关系。</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1"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组归一化</a:t>
            </a:r>
            <a:r>
              <a:rPr kumimoji="0" lang="zh-CN" altLang="zh-CN"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适用于</a:t>
            </a:r>
            <a:r>
              <a:rPr kumimoji="0" lang="zh-CN" altLang="en-US" sz="2400" b="0" i="0" u="none" strike="noStrike" kern="1200" cap="none" spc="0" normalizeH="0" baseline="0" noProof="0" dirty="0">
                <a:ln>
                  <a:noFill/>
                </a:ln>
                <a:solidFill>
                  <a:srgbClr val="343541"/>
                </a:solidFill>
                <a:effectLst/>
                <a:uLnTx/>
                <a:uFillTx/>
                <a:latin typeface="-apple-system"/>
                <a:ea typeface="等线" panose="02010600030101010101" pitchFamily="2" charset="-122"/>
                <a:cs typeface="+mn-cs"/>
              </a:rPr>
              <a:t>适用于小批量训练和大规模任务。</a:t>
            </a: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241193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使用归一化的效果如何？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pic>
        <p:nvPicPr>
          <p:cNvPr id="6" name="图片 5">
            <a:extLst>
              <a:ext uri="{FF2B5EF4-FFF2-40B4-BE49-F238E27FC236}">
                <a16:creationId xmlns:a16="http://schemas.microsoft.com/office/drawing/2014/main" id="{75D954E5-699A-ECB3-CAAB-7037687E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732" y="2190750"/>
            <a:ext cx="8044868" cy="4165599"/>
          </a:xfrm>
          <a:prstGeom prst="rect">
            <a:avLst/>
          </a:prstGeom>
        </p:spPr>
      </p:pic>
      <p:sp>
        <p:nvSpPr>
          <p:cNvPr id="9" name="矩形 8">
            <a:extLst>
              <a:ext uri="{FF2B5EF4-FFF2-40B4-BE49-F238E27FC236}">
                <a16:creationId xmlns:a16="http://schemas.microsoft.com/office/drawing/2014/main" id="{29FE5072-1068-E7E6-5A2F-9B44B59A052E}"/>
              </a:ext>
            </a:extLst>
          </p:cNvPr>
          <p:cNvSpPr/>
          <p:nvPr/>
        </p:nvSpPr>
        <p:spPr>
          <a:xfrm>
            <a:off x="7839075" y="2190750"/>
            <a:ext cx="2333625" cy="3619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highlight>
                  <a:srgbClr val="00FF00"/>
                </a:highlight>
                <a:uLnTx/>
                <a:uFillTx/>
                <a:latin typeface="等线" panose="020F0502020204030204"/>
                <a:ea typeface="等线" panose="02010600030101010101" pitchFamily="2" charset="-122"/>
                <a:cs typeface="+mn-cs"/>
              </a:rPr>
              <a:t>没有使用归一化</a:t>
            </a:r>
          </a:p>
        </p:txBody>
      </p:sp>
      <p:sp>
        <p:nvSpPr>
          <p:cNvPr id="10" name="矩形 9">
            <a:extLst>
              <a:ext uri="{FF2B5EF4-FFF2-40B4-BE49-F238E27FC236}">
                <a16:creationId xmlns:a16="http://schemas.microsoft.com/office/drawing/2014/main" id="{740E86BC-9BDC-1B98-E91F-A3B5A1274963}"/>
              </a:ext>
            </a:extLst>
          </p:cNvPr>
          <p:cNvSpPr/>
          <p:nvPr/>
        </p:nvSpPr>
        <p:spPr>
          <a:xfrm>
            <a:off x="7991475" y="4114800"/>
            <a:ext cx="2110793" cy="3619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highlight>
                  <a:srgbClr val="FFFF00"/>
                </a:highlight>
                <a:uLnTx/>
                <a:uFillTx/>
                <a:latin typeface="等线" panose="020F0502020204030204"/>
                <a:ea typeface="等线" panose="02010600030101010101" pitchFamily="2" charset="-122"/>
                <a:cs typeface="+mn-cs"/>
              </a:rPr>
              <a:t>使用归一化后</a:t>
            </a:r>
          </a:p>
        </p:txBody>
      </p:sp>
    </p:spTree>
    <p:extLst>
      <p:ext uri="{BB962C8B-B14F-4D97-AF65-F5344CB8AC3E}">
        <p14:creationId xmlns:p14="http://schemas.microsoft.com/office/powerpoint/2010/main" val="2517023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不同归一化的效果比较</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归一化</a:t>
            </a:r>
            <a:endParaRPr lang="en-US" altLang="zh-CN" sz="2800" dirty="0"/>
          </a:p>
        </p:txBody>
      </p:sp>
      <p:sp>
        <p:nvSpPr>
          <p:cNvPr id="2" name="Rectangle 2">
            <a:extLst>
              <a:ext uri="{FF2B5EF4-FFF2-40B4-BE49-F238E27FC236}">
                <a16:creationId xmlns:a16="http://schemas.microsoft.com/office/drawing/2014/main" id="{6E519EF2-33BB-6776-9BFF-BAEBE9EFECC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 name="对象 2">
            <a:extLst>
              <a:ext uri="{FF2B5EF4-FFF2-40B4-BE49-F238E27FC236}">
                <a16:creationId xmlns:a16="http://schemas.microsoft.com/office/drawing/2014/main" id="{ABF6616E-2D9A-DC3D-57E2-1919EA60271D}"/>
              </a:ext>
            </a:extLst>
          </p:cNvPr>
          <p:cNvGraphicFramePr>
            <a:graphicFrameLocks noChangeAspect="1"/>
          </p:cNvGraphicFramePr>
          <p:nvPr/>
        </p:nvGraphicFramePr>
        <p:xfrm>
          <a:off x="2047874" y="2095500"/>
          <a:ext cx="8067675" cy="4443412"/>
        </p:xfrm>
        <a:graphic>
          <a:graphicData uri="http://schemas.openxmlformats.org/presentationml/2006/ole">
            <mc:AlternateContent xmlns:mc="http://schemas.openxmlformats.org/markup-compatibility/2006">
              <mc:Choice xmlns:v="urn:schemas-microsoft-com:vml" Requires="v">
                <p:oleObj name="Visio" r:id="rId3" imgW="4072979" imgH="1768586" progId="Visio.Drawing.11">
                  <p:embed/>
                </p:oleObj>
              </mc:Choice>
              <mc:Fallback>
                <p:oleObj name="Visio" r:id="rId3" imgW="4072979" imgH="1768586" progId="Visio.Drawing.11">
                  <p:embed/>
                  <p:pic>
                    <p:nvPicPr>
                      <p:cNvPr id="3" name="对象 2">
                        <a:extLst>
                          <a:ext uri="{FF2B5EF4-FFF2-40B4-BE49-F238E27FC236}">
                            <a16:creationId xmlns:a16="http://schemas.microsoft.com/office/drawing/2014/main" id="{ABF6616E-2D9A-DC3D-57E2-1919EA602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4" y="2095500"/>
                        <a:ext cx="8067675" cy="4443412"/>
                      </a:xfrm>
                      <a:prstGeom prst="rect">
                        <a:avLst/>
                      </a:prstGeom>
                      <a:noFill/>
                    </p:spPr>
                  </p:pic>
                </p:oleObj>
              </mc:Fallback>
            </mc:AlternateContent>
          </a:graphicData>
        </a:graphic>
      </p:graphicFrame>
    </p:spTree>
    <p:extLst>
      <p:ext uri="{BB962C8B-B14F-4D97-AF65-F5344CB8AC3E}">
        <p14:creationId xmlns:p14="http://schemas.microsoft.com/office/powerpoint/2010/main" val="476724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605520" cy="643583"/>
          </a:xfrm>
          <a:ln>
            <a:solidFill>
              <a:srgbClr val="0070C0"/>
            </a:solidFill>
          </a:ln>
        </p:spPr>
        <p:txBody>
          <a:bodyPr>
            <a:normAutofit/>
          </a:bodyPr>
          <a:lstStyle/>
          <a:p>
            <a:r>
              <a:rPr lang="zh-CN" altLang="en-US" b="1" dirty="0"/>
              <a:t>简单回顾梯度下降法</a:t>
            </a:r>
            <a:r>
              <a:rPr lang="en-US" altLang="zh-CN" b="1" dirty="0"/>
              <a:t>---</a:t>
            </a:r>
            <a:r>
              <a:rPr lang="zh-CN" altLang="en-US" b="1" dirty="0"/>
              <a:t>较好地解决了方向问题</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69C85B5F-9559-F317-8715-62A174DF6DE4}"/>
              </a:ext>
            </a:extLst>
          </p:cNvPr>
          <p:cNvSpPr>
            <a:spLocks noChangeArrowheads="1"/>
          </p:cNvSpPr>
          <p:nvPr/>
        </p:nvSpPr>
        <p:spPr bwMode="auto">
          <a:xfrm>
            <a:off x="6187440" y="2380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96A87E9C-E509-489D-2CD7-47BA24B7F494}"/>
              </a:ext>
            </a:extLst>
          </p:cNvPr>
          <p:cNvPicPr>
            <a:picLocks noChangeAspect="1"/>
          </p:cNvPicPr>
          <p:nvPr/>
        </p:nvPicPr>
        <p:blipFill>
          <a:blip r:embed="rId3"/>
          <a:stretch>
            <a:fillRect/>
          </a:stretch>
        </p:blipFill>
        <p:spPr>
          <a:xfrm>
            <a:off x="2150110" y="2272665"/>
            <a:ext cx="8436610" cy="3295016"/>
          </a:xfrm>
          <a:prstGeom prst="rect">
            <a:avLst/>
          </a:prstGeom>
        </p:spPr>
      </p:pic>
      <p:pic>
        <p:nvPicPr>
          <p:cNvPr id="13" name="图片 12">
            <a:extLst>
              <a:ext uri="{FF2B5EF4-FFF2-40B4-BE49-F238E27FC236}">
                <a16:creationId xmlns:a16="http://schemas.microsoft.com/office/drawing/2014/main" id="{477BED03-8C18-2A7C-78E9-DFB32A877476}"/>
              </a:ext>
            </a:extLst>
          </p:cNvPr>
          <p:cNvPicPr>
            <a:picLocks noChangeAspect="1"/>
          </p:cNvPicPr>
          <p:nvPr/>
        </p:nvPicPr>
        <p:blipFill>
          <a:blip r:embed="rId4"/>
          <a:stretch>
            <a:fillRect/>
          </a:stretch>
        </p:blipFill>
        <p:spPr>
          <a:xfrm>
            <a:off x="5669280" y="5567681"/>
            <a:ext cx="4917440" cy="827910"/>
          </a:xfrm>
          <a:prstGeom prst="rect">
            <a:avLst/>
          </a:prstGeom>
        </p:spPr>
      </p:pic>
    </p:spTree>
    <p:extLst>
      <p:ext uri="{BB962C8B-B14F-4D97-AF65-F5344CB8AC3E}">
        <p14:creationId xmlns:p14="http://schemas.microsoft.com/office/powerpoint/2010/main" val="1032879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605520" cy="643583"/>
          </a:xfrm>
          <a:ln>
            <a:solidFill>
              <a:srgbClr val="0070C0"/>
            </a:solidFill>
          </a:ln>
        </p:spPr>
        <p:txBody>
          <a:bodyPr>
            <a:normAutofit/>
          </a:bodyPr>
          <a:lstStyle/>
          <a:p>
            <a:r>
              <a:rPr lang="zh-CN" altLang="en-US" b="1" dirty="0"/>
              <a:t>梯度下降法的不足</a:t>
            </a:r>
            <a:r>
              <a:rPr lang="en-US" altLang="zh-CN" b="1" dirty="0"/>
              <a:t>----</a:t>
            </a:r>
            <a:r>
              <a:rPr lang="zh-CN" altLang="en-US" b="1" dirty="0"/>
              <a:t>对学习率参数太敏感</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2" name="图片 1">
            <a:extLst>
              <a:ext uri="{FF2B5EF4-FFF2-40B4-BE49-F238E27FC236}">
                <a16:creationId xmlns:a16="http://schemas.microsoft.com/office/drawing/2014/main" id="{35D5114A-1691-CC61-476B-8C79A4335261}"/>
              </a:ext>
            </a:extLst>
          </p:cNvPr>
          <p:cNvPicPr>
            <a:picLocks noChangeAspect="1"/>
          </p:cNvPicPr>
          <p:nvPr/>
        </p:nvPicPr>
        <p:blipFill>
          <a:blip r:embed="rId3"/>
          <a:srcRect/>
          <a:stretch>
            <a:fillRect/>
          </a:stretch>
        </p:blipFill>
        <p:spPr bwMode="auto">
          <a:xfrm>
            <a:off x="1981200" y="2275841"/>
            <a:ext cx="8605520" cy="3921759"/>
          </a:xfrm>
          <a:prstGeom prst="rect">
            <a:avLst/>
          </a:prstGeom>
          <a:noFill/>
          <a:ln w="9525">
            <a:noFill/>
            <a:miter lim="800000"/>
            <a:headEnd/>
            <a:tailEnd/>
          </a:ln>
        </p:spPr>
      </p:pic>
      <p:sp>
        <p:nvSpPr>
          <p:cNvPr id="6" name="Rectangle 2">
            <a:extLst>
              <a:ext uri="{FF2B5EF4-FFF2-40B4-BE49-F238E27FC236}">
                <a16:creationId xmlns:a16="http://schemas.microsoft.com/office/drawing/2014/main" id="{69C85B5F-9559-F317-8715-62A174DF6DE4}"/>
              </a:ext>
            </a:extLst>
          </p:cNvPr>
          <p:cNvSpPr>
            <a:spLocks noChangeArrowheads="1"/>
          </p:cNvSpPr>
          <p:nvPr/>
        </p:nvSpPr>
        <p:spPr bwMode="auto">
          <a:xfrm>
            <a:off x="6187440" y="2380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63562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605520" cy="968704"/>
          </a:xfrm>
          <a:ln>
            <a:solidFill>
              <a:srgbClr val="0070C0"/>
            </a:solidFill>
          </a:ln>
        </p:spPr>
        <p:txBody>
          <a:bodyPr>
            <a:normAutofit/>
          </a:bodyPr>
          <a:lstStyle/>
          <a:p>
            <a:r>
              <a:rPr lang="zh-CN" altLang="en-US" b="1" dirty="0"/>
              <a:t>梯度下降法的不足</a:t>
            </a:r>
            <a:r>
              <a:rPr lang="en-US" altLang="zh-CN" b="1" dirty="0"/>
              <a:t>----</a:t>
            </a:r>
            <a:r>
              <a:rPr lang="zh-CN" altLang="en-US" b="1" dirty="0"/>
              <a:t>平缓处迭代缓慢，因梯度接近于</a:t>
            </a:r>
            <a:r>
              <a:rPr lang="en-US" altLang="zh-CN" b="1" dirty="0"/>
              <a:t>0</a:t>
            </a:r>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69C85B5F-9559-F317-8715-62A174DF6DE4}"/>
              </a:ext>
            </a:extLst>
          </p:cNvPr>
          <p:cNvSpPr>
            <a:spLocks noChangeArrowheads="1"/>
          </p:cNvSpPr>
          <p:nvPr/>
        </p:nvSpPr>
        <p:spPr bwMode="auto">
          <a:xfrm>
            <a:off x="6187440" y="2380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B9F564FC-584D-F8B7-F8A1-33BE7A6ECDF8}"/>
              </a:ext>
            </a:extLst>
          </p:cNvPr>
          <p:cNvGraphicFramePr>
            <a:graphicFrameLocks noChangeAspect="1"/>
          </p:cNvGraphicFramePr>
          <p:nvPr>
            <p:extLst>
              <p:ext uri="{D42A27DB-BD31-4B8C-83A1-F6EECF244321}">
                <p14:modId xmlns:p14="http://schemas.microsoft.com/office/powerpoint/2010/main" val="3731522687"/>
              </p:ext>
            </p:extLst>
          </p:nvPr>
        </p:nvGraphicFramePr>
        <p:xfrm>
          <a:off x="2225040" y="2380450"/>
          <a:ext cx="8280400" cy="3654589"/>
        </p:xfrm>
        <a:graphic>
          <a:graphicData uri="http://schemas.openxmlformats.org/presentationml/2006/ole">
            <mc:AlternateContent xmlns:mc="http://schemas.openxmlformats.org/markup-compatibility/2006">
              <mc:Choice xmlns:v="urn:schemas-microsoft-com:vml" Requires="v">
                <p:oleObj name="Visio" r:id="rId3" imgW="3387264" imgH="1767352" progId="Visio.Drawing.11">
                  <p:embed/>
                </p:oleObj>
              </mc:Choice>
              <mc:Fallback>
                <p:oleObj name="Visio" r:id="rId3" imgW="3387264" imgH="176735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040" y="2380450"/>
                        <a:ext cx="8280400" cy="3654589"/>
                      </a:xfrm>
                      <a:prstGeom prst="rect">
                        <a:avLst/>
                      </a:prstGeom>
                      <a:noFill/>
                    </p:spPr>
                  </p:pic>
                </p:oleObj>
              </mc:Fallback>
            </mc:AlternateContent>
          </a:graphicData>
        </a:graphic>
      </p:graphicFrame>
    </p:spTree>
    <p:extLst>
      <p:ext uri="{BB962C8B-B14F-4D97-AF65-F5344CB8AC3E}">
        <p14:creationId xmlns:p14="http://schemas.microsoft.com/office/powerpoint/2010/main" val="177579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605520" cy="968704"/>
          </a:xfrm>
          <a:ln>
            <a:solidFill>
              <a:srgbClr val="0070C0"/>
            </a:solidFill>
          </a:ln>
        </p:spPr>
        <p:txBody>
          <a:bodyPr>
            <a:normAutofit/>
          </a:bodyPr>
          <a:lstStyle/>
          <a:p>
            <a:r>
              <a:rPr lang="zh-CN" altLang="en-US" b="1" dirty="0"/>
              <a:t>梯度下降法的不足</a:t>
            </a:r>
            <a:r>
              <a:rPr lang="en-US" altLang="zh-CN" b="1" dirty="0"/>
              <a:t>----</a:t>
            </a:r>
            <a:r>
              <a:rPr lang="zh-CN" altLang="en-US" b="1" dirty="0"/>
              <a:t>可能卡在鞍点处，因鞍点的梯度为</a:t>
            </a:r>
            <a:r>
              <a:rPr lang="en-US" altLang="zh-CN" b="1" dirty="0"/>
              <a:t>0</a:t>
            </a:r>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69C85B5F-9559-F317-8715-62A174DF6DE4}"/>
              </a:ext>
            </a:extLst>
          </p:cNvPr>
          <p:cNvSpPr>
            <a:spLocks noChangeArrowheads="1"/>
          </p:cNvSpPr>
          <p:nvPr/>
        </p:nvSpPr>
        <p:spPr bwMode="auto">
          <a:xfrm>
            <a:off x="6187440" y="2380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0" name="Picture 2">
            <a:extLst>
              <a:ext uri="{FF2B5EF4-FFF2-40B4-BE49-F238E27FC236}">
                <a16:creationId xmlns:a16="http://schemas.microsoft.com/office/drawing/2014/main" id="{E3892A8E-C693-49AC-429C-356BE373F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530" y="2506968"/>
            <a:ext cx="802259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143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带动量的梯度下降法</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00CD9D34-B3D4-06BA-D7D5-1FE838931AF3}"/>
              </a:ext>
            </a:extLst>
          </p:cNvPr>
          <p:cNvPicPr>
            <a:picLocks noChangeAspect="1"/>
          </p:cNvPicPr>
          <p:nvPr/>
        </p:nvPicPr>
        <p:blipFill>
          <a:blip r:embed="rId3"/>
          <a:stretch>
            <a:fillRect/>
          </a:stretch>
        </p:blipFill>
        <p:spPr>
          <a:xfrm>
            <a:off x="1981200" y="1966891"/>
            <a:ext cx="8229599" cy="4291669"/>
          </a:xfrm>
          <a:prstGeom prst="rect">
            <a:avLst/>
          </a:prstGeom>
        </p:spPr>
      </p:pic>
    </p:spTree>
    <p:extLst>
      <p:ext uri="{BB962C8B-B14F-4D97-AF65-F5344CB8AC3E}">
        <p14:creationId xmlns:p14="http://schemas.microsoft.com/office/powerpoint/2010/main" val="114383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48485" y="1961236"/>
            <a:ext cx="82296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感知机在处理线性可分问题（如与、或、非运算），简单分类等表现出色。</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1969</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年：马文</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明斯基（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Marvin Minsky</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）和西摩</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派普特（</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Seymour </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Papert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）在他们的著作</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感知机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中证明了单层感知机无法解决异或问题（</a:t>
            </a:r>
            <a:r>
              <a:rPr lang="en-US" altLang="zh-CN" sz="2400" dirty="0">
                <a:solidFill>
                  <a:srgbClr val="222222"/>
                </a:solidFill>
                <a:latin typeface="arial" panose="020B0604020202020204" pitchFamily="34" charset="0"/>
                <a:ea typeface="等线" panose="02010600030101010101" pitchFamily="2" charset="-122"/>
              </a:rPr>
              <a:t>X</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OR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。这个问题在当时引起了广泛关注，因为异或问题看似简单，但感知机却无法解决。</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zh-CN" sz="2400" dirty="0">
                <a:solidFill>
                  <a:srgbClr val="222222"/>
                </a:solidFill>
                <a:latin typeface="arial" panose="020B0604020202020204" pitchFamily="34" charset="0"/>
                <a:ea typeface="等线" panose="02010600030101010101" pitchFamily="2" charset="-122"/>
              </a:rPr>
              <a:t>由此感知机受到了广泛的质疑和批评，这导致了神经网络研究的第一次寒冬</a:t>
            </a:r>
            <a:r>
              <a:rPr lang="zh-CN" altLang="en-US" sz="2400" dirty="0">
                <a:solidFill>
                  <a:srgbClr val="222222"/>
                </a:solidFill>
                <a:latin typeface="arial" panose="020B0604020202020204" pitchFamily="34" charset="0"/>
                <a:ea typeface="等线" panose="02010600030101010101" pitchFamily="2" charset="-122"/>
              </a:rPr>
              <a:t>。</a:t>
            </a:r>
            <a:endParaRPr lang="en-US" altLang="zh-CN" sz="2400" dirty="0">
              <a:solidFill>
                <a:srgbClr val="222222"/>
              </a:solidFill>
              <a:latin typeface="arial" panose="020B0604020202020204" pitchFamily="34" charset="0"/>
              <a:ea typeface="等线" panose="02010600030101010101" pitchFamily="2" charset="-122"/>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lstStyle/>
          <a:p>
            <a:r>
              <a:rPr lang="zh-CN" altLang="en-US" b="1" dirty="0"/>
              <a:t>感知机的挑战</a:t>
            </a:r>
            <a:endParaRPr lang="en-US" altLang="zh-CN" b="1" dirty="0"/>
          </a:p>
        </p:txBody>
      </p:sp>
    </p:spTree>
    <p:extLst>
      <p:ext uri="{BB962C8B-B14F-4D97-AF65-F5344CB8AC3E}">
        <p14:creationId xmlns:p14="http://schemas.microsoft.com/office/powerpoint/2010/main" val="1766651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带动量的梯度下降法的效果示意图</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A7BFD8B3-A735-4329-14B2-0689AEB15DA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AC4A4133-B409-2410-3457-66ACA16EB551}"/>
              </a:ext>
            </a:extLst>
          </p:cNvPr>
          <p:cNvGraphicFramePr>
            <a:graphicFrameLocks noChangeAspect="1"/>
          </p:cNvGraphicFramePr>
          <p:nvPr>
            <p:extLst>
              <p:ext uri="{D42A27DB-BD31-4B8C-83A1-F6EECF244321}">
                <p14:modId xmlns:p14="http://schemas.microsoft.com/office/powerpoint/2010/main" val="204470052"/>
              </p:ext>
            </p:extLst>
          </p:nvPr>
        </p:nvGraphicFramePr>
        <p:xfrm>
          <a:off x="1910080" y="1966891"/>
          <a:ext cx="8666480" cy="4240869"/>
        </p:xfrm>
        <a:graphic>
          <a:graphicData uri="http://schemas.openxmlformats.org/presentationml/2006/ole">
            <mc:AlternateContent xmlns:mc="http://schemas.openxmlformats.org/markup-compatibility/2006">
              <mc:Choice xmlns:v="urn:schemas-microsoft-com:vml" Requires="v">
                <p:oleObj name="Visio" r:id="rId3" imgW="6526973" imgH="2081792" progId="Visio.Drawing.11">
                  <p:embed/>
                </p:oleObj>
              </mc:Choice>
              <mc:Fallback>
                <p:oleObj name="Visio" r:id="rId3" imgW="6526973" imgH="208179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080" y="1966891"/>
                        <a:ext cx="8666480" cy="4240869"/>
                      </a:xfrm>
                      <a:prstGeom prst="rect">
                        <a:avLst/>
                      </a:prstGeom>
                      <a:noFill/>
                    </p:spPr>
                  </p:pic>
                </p:oleObj>
              </mc:Fallback>
            </mc:AlternateContent>
          </a:graphicData>
        </a:graphic>
      </p:graphicFrame>
    </p:spTree>
    <p:extLst>
      <p:ext uri="{BB962C8B-B14F-4D97-AF65-F5344CB8AC3E}">
        <p14:creationId xmlns:p14="http://schemas.microsoft.com/office/powerpoint/2010/main" val="1266495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梯度下降法改进</a:t>
            </a:r>
            <a:r>
              <a:rPr lang="en-US" altLang="zh-CN" b="1" dirty="0"/>
              <a:t>---</a:t>
            </a:r>
            <a:r>
              <a:rPr lang="zh-CN" altLang="en-US" b="1" dirty="0"/>
              <a:t>运行方式的改进</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9FAC79C1-D414-233B-E2CB-D59627C28D36}"/>
              </a:ext>
            </a:extLst>
          </p:cNvPr>
          <p:cNvPicPr>
            <a:picLocks noChangeAspect="1"/>
          </p:cNvPicPr>
          <p:nvPr/>
        </p:nvPicPr>
        <p:blipFill>
          <a:blip r:embed="rId3"/>
          <a:stretch>
            <a:fillRect/>
          </a:stretch>
        </p:blipFill>
        <p:spPr>
          <a:xfrm>
            <a:off x="1981200" y="2018031"/>
            <a:ext cx="8402320" cy="4338319"/>
          </a:xfrm>
          <a:prstGeom prst="rect">
            <a:avLst/>
          </a:prstGeom>
        </p:spPr>
      </p:pic>
    </p:spTree>
    <p:extLst>
      <p:ext uri="{BB962C8B-B14F-4D97-AF65-F5344CB8AC3E}">
        <p14:creationId xmlns:p14="http://schemas.microsoft.com/office/powerpoint/2010/main" val="465694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梯度下降法的改进</a:t>
            </a:r>
            <a:r>
              <a:rPr lang="en-US" altLang="zh-CN" b="1" dirty="0"/>
              <a:t>----</a:t>
            </a:r>
            <a:r>
              <a:rPr lang="zh-CN" altLang="en-US" b="1" dirty="0"/>
              <a:t>结构方面的改进</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548A6C92-9403-146E-CF68-1AED63E05EF5}"/>
              </a:ext>
            </a:extLst>
          </p:cNvPr>
          <p:cNvPicPr>
            <a:picLocks noChangeAspect="1"/>
          </p:cNvPicPr>
          <p:nvPr/>
        </p:nvPicPr>
        <p:blipFill>
          <a:blip r:embed="rId3"/>
          <a:stretch>
            <a:fillRect/>
          </a:stretch>
        </p:blipFill>
        <p:spPr>
          <a:xfrm>
            <a:off x="1981200" y="1867535"/>
            <a:ext cx="8229600" cy="4787900"/>
          </a:xfrm>
          <a:prstGeom prst="rect">
            <a:avLst/>
          </a:prstGeom>
        </p:spPr>
      </p:pic>
    </p:spTree>
    <p:extLst>
      <p:ext uri="{BB962C8B-B14F-4D97-AF65-F5344CB8AC3E}">
        <p14:creationId xmlns:p14="http://schemas.microsoft.com/office/powerpoint/2010/main" val="2750305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7848600" cy="428627"/>
          </a:xfrm>
          <a:ln>
            <a:solidFill>
              <a:srgbClr val="0070C0"/>
            </a:solidFill>
          </a:ln>
        </p:spPr>
        <p:txBody>
          <a:bodyPr>
            <a:normAutofit fontScale="92500" lnSpcReduction="10000"/>
          </a:bodyPr>
          <a:lstStyle/>
          <a:p>
            <a:r>
              <a:rPr lang="zh-CN" altLang="en-US" b="1" dirty="0"/>
              <a:t>各种优化算法效果比较</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AB15FD8A-B936-E7CE-D512-801D7E0D0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28803"/>
            <a:ext cx="8686799" cy="4427548"/>
          </a:xfrm>
          <a:prstGeom prst="rect">
            <a:avLst/>
          </a:prstGeom>
        </p:spPr>
      </p:pic>
    </p:spTree>
    <p:extLst>
      <p:ext uri="{BB962C8B-B14F-4D97-AF65-F5344CB8AC3E}">
        <p14:creationId xmlns:p14="http://schemas.microsoft.com/office/powerpoint/2010/main" val="2986619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err="1"/>
              <a:t>AdamW</a:t>
            </a:r>
            <a:r>
              <a:rPr lang="zh-CN" altLang="en-US" b="1" dirty="0"/>
              <a:t>对</a:t>
            </a:r>
            <a:r>
              <a:rPr lang="en-US" altLang="zh-CN" b="1" dirty="0"/>
              <a:t>Adam</a:t>
            </a:r>
            <a:r>
              <a:rPr lang="zh-CN" altLang="en-US" b="1" dirty="0"/>
              <a:t>算法的改进</a:t>
            </a:r>
            <a:endParaRPr lang="en-US" altLang="zh-CN" b="1" dirty="0"/>
          </a:p>
          <a:p>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2" name="文本框 1">
            <a:extLst>
              <a:ext uri="{FF2B5EF4-FFF2-40B4-BE49-F238E27FC236}">
                <a16:creationId xmlns:a16="http://schemas.microsoft.com/office/drawing/2014/main" id="{760BFEE6-B5CD-90EB-5DCC-4C593071698E}"/>
              </a:ext>
            </a:extLst>
          </p:cNvPr>
          <p:cNvSpPr txBox="1"/>
          <p:nvPr/>
        </p:nvSpPr>
        <p:spPr>
          <a:xfrm>
            <a:off x="1975432" y="2037022"/>
            <a:ext cx="8406818" cy="3490186"/>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AdamW</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在应用权重衰减时，将其与梯度更新解耦，避免了两者之间的耦合问题。这种改进</a:t>
            </a:r>
            <a:r>
              <a:rPr lang="zh-CN" altLang="en-US" sz="2400" dirty="0">
                <a:solidFill>
                  <a:srgbClr val="222222"/>
                </a:solidFill>
                <a:latin typeface="arial" panose="020B0604020202020204" pitchFamily="34" charset="0"/>
                <a:ea typeface="等线" panose="02010600030101010101" pitchFamily="2" charset="-122"/>
              </a:rPr>
              <a:t>体现在以下几个方面：</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更稳定的优化过程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避免不一致性：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权重衰减与梯度更新的耦合可能导致算法的不一致性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更好的泛化性能</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更广泛的适用性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能用</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Adam</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的地方可以都用</a:t>
            </a:r>
            <a:r>
              <a:rPr kumimoji="0" lang="en-US" altLang="zh-CN" sz="24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AdamW</a:t>
            </a:r>
            <a:r>
              <a:rPr kumimoji="0" lang="zh-CN"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Times New Roman" panose="02020603050405020304" pitchFamily="18" charset="0"/>
              </a:rPr>
              <a:t>来代替</a:t>
            </a:r>
            <a:endPar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217999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7848600" cy="428627"/>
          </a:xfrm>
          <a:ln>
            <a:solidFill>
              <a:srgbClr val="0070C0"/>
            </a:solidFill>
          </a:ln>
        </p:spPr>
        <p:txBody>
          <a:bodyPr>
            <a:normAutofit fontScale="92500" lnSpcReduction="10000"/>
          </a:bodyPr>
          <a:lstStyle/>
          <a:p>
            <a:r>
              <a:rPr lang="en-US" altLang="zh-CN" b="1" dirty="0" err="1"/>
              <a:t>AdamW</a:t>
            </a:r>
            <a:r>
              <a:rPr lang="zh-CN" altLang="en-US" b="1" dirty="0"/>
              <a:t>对</a:t>
            </a:r>
            <a:r>
              <a:rPr lang="en-US" altLang="zh-CN" b="1" dirty="0"/>
              <a:t>Adam</a:t>
            </a:r>
            <a:r>
              <a:rPr lang="zh-CN" altLang="en-US" b="1" dirty="0"/>
              <a:t>算法的改进</a:t>
            </a:r>
            <a:endParaRPr lang="en-US" altLang="zh-CN" b="1" dirty="0"/>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标题 11">
            <a:extLst>
              <a:ext uri="{FF2B5EF4-FFF2-40B4-BE49-F238E27FC236}">
                <a16:creationId xmlns:a16="http://schemas.microsoft.com/office/drawing/2014/main" id="{C5E77B23-4FB9-8689-3D61-4063167C2E8B}"/>
              </a:ext>
            </a:extLst>
          </p:cNvPr>
          <p:cNvSpPr>
            <a:spLocks noGrp="1"/>
          </p:cNvSpPr>
          <p:nvPr>
            <p:ph type="title"/>
          </p:nvPr>
        </p:nvSpPr>
        <p:spPr>
          <a:xfrm>
            <a:off x="1638300" y="319088"/>
            <a:ext cx="92773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优化算法</a:t>
            </a:r>
            <a:endParaRPr lang="en-US" altLang="zh-CN" sz="2800" dirty="0"/>
          </a:p>
        </p:txBody>
      </p:sp>
      <p:sp>
        <p:nvSpPr>
          <p:cNvPr id="3" name="Rectangle 2">
            <a:extLst>
              <a:ext uri="{FF2B5EF4-FFF2-40B4-BE49-F238E27FC236}">
                <a16:creationId xmlns:a16="http://schemas.microsoft.com/office/drawing/2014/main" id="{7321D8ED-ED9C-CCED-B439-3A4BD308C5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8BABA644-64EE-F647-3ED4-E5D409CD77D2}"/>
              </a:ext>
            </a:extLst>
          </p:cNvPr>
          <p:cNvPicPr>
            <a:picLocks noChangeAspect="1"/>
          </p:cNvPicPr>
          <p:nvPr/>
        </p:nvPicPr>
        <p:blipFill>
          <a:blip r:embed="rId3"/>
          <a:stretch>
            <a:fillRect/>
          </a:stretch>
        </p:blipFill>
        <p:spPr>
          <a:xfrm>
            <a:off x="1930400" y="1916902"/>
            <a:ext cx="7899400" cy="4552950"/>
          </a:xfrm>
          <a:prstGeom prst="rect">
            <a:avLst/>
          </a:prstGeom>
        </p:spPr>
      </p:pic>
    </p:spTree>
    <p:extLst>
      <p:ext uri="{BB962C8B-B14F-4D97-AF65-F5344CB8AC3E}">
        <p14:creationId xmlns:p14="http://schemas.microsoft.com/office/powerpoint/2010/main" val="27614792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4000" dirty="0" err="1"/>
              <a:t>PyTorch</a:t>
            </a:r>
            <a:r>
              <a:rPr lang="zh-CN" altLang="en-US" sz="4000" dirty="0"/>
              <a:t>简介</a:t>
            </a:r>
            <a:endParaRPr lang="en-US" altLang="zh-CN" sz="40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内容占位符 5">
            <a:extLst>
              <a:ext uri="{FF2B5EF4-FFF2-40B4-BE49-F238E27FC236}">
                <a16:creationId xmlns:a16="http://schemas.microsoft.com/office/drawing/2014/main" id="{1EC7451E-2641-295F-5266-42DC57938049}"/>
              </a:ext>
            </a:extLst>
          </p:cNvPr>
          <p:cNvSpPr>
            <a:spLocks noGrp="1"/>
          </p:cNvSpPr>
          <p:nvPr>
            <p:ph idx="1"/>
          </p:nvPr>
        </p:nvSpPr>
        <p:spPr>
          <a:xfrm>
            <a:off x="1981200" y="1500176"/>
            <a:ext cx="9184640" cy="428627"/>
          </a:xfrm>
          <a:ln>
            <a:solidFill>
              <a:srgbClr val="0070C0"/>
            </a:solidFill>
          </a:ln>
        </p:spPr>
        <p:txBody>
          <a:bodyPr>
            <a:noAutofit/>
          </a:bodyPr>
          <a:lstStyle/>
          <a:p>
            <a:r>
              <a:rPr lang="zh-CN" altLang="en-US" sz="2400" b="1" dirty="0"/>
              <a:t>完成一个神经网络项目，我们需要做哪些事情？</a:t>
            </a:r>
            <a:endParaRPr lang="en-US" altLang="zh-CN" sz="2400" b="1" dirty="0"/>
          </a:p>
        </p:txBody>
      </p:sp>
      <p:pic>
        <p:nvPicPr>
          <p:cNvPr id="7" name="图片 6">
            <a:extLst>
              <a:ext uri="{FF2B5EF4-FFF2-40B4-BE49-F238E27FC236}">
                <a16:creationId xmlns:a16="http://schemas.microsoft.com/office/drawing/2014/main" id="{CA70A643-2EFD-D642-2405-4ABA71D0FD02}"/>
              </a:ext>
            </a:extLst>
          </p:cNvPr>
          <p:cNvPicPr>
            <a:picLocks noChangeAspect="1"/>
          </p:cNvPicPr>
          <p:nvPr/>
        </p:nvPicPr>
        <p:blipFill>
          <a:blip r:embed="rId3"/>
          <a:stretch>
            <a:fillRect/>
          </a:stretch>
        </p:blipFill>
        <p:spPr>
          <a:xfrm>
            <a:off x="1869440" y="1959906"/>
            <a:ext cx="8341360" cy="4603454"/>
          </a:xfrm>
          <a:prstGeom prst="rect">
            <a:avLst/>
          </a:prstGeom>
        </p:spPr>
      </p:pic>
    </p:spTree>
    <p:extLst>
      <p:ext uri="{BB962C8B-B14F-4D97-AF65-F5344CB8AC3E}">
        <p14:creationId xmlns:p14="http://schemas.microsoft.com/office/powerpoint/2010/main" val="1159502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4000" dirty="0" err="1"/>
              <a:t>PyTorch</a:t>
            </a:r>
            <a:r>
              <a:rPr lang="zh-CN" altLang="en-US" sz="4000" dirty="0"/>
              <a:t>简介</a:t>
            </a:r>
            <a:endParaRPr lang="en-US" altLang="zh-CN" sz="40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内容占位符 5">
            <a:extLst>
              <a:ext uri="{FF2B5EF4-FFF2-40B4-BE49-F238E27FC236}">
                <a16:creationId xmlns:a16="http://schemas.microsoft.com/office/drawing/2014/main" id="{1EC7451E-2641-295F-5266-42DC57938049}"/>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这些任务，如何</a:t>
            </a:r>
            <a:r>
              <a:rPr lang="en-US" altLang="zh-CN" b="1" dirty="0" err="1"/>
              <a:t>PyTorch</a:t>
            </a:r>
            <a:r>
              <a:rPr lang="zh-CN" altLang="en-US" b="1" dirty="0"/>
              <a:t>工具来实现？</a:t>
            </a:r>
            <a:endParaRPr lang="en-US" altLang="zh-CN" b="1" dirty="0"/>
          </a:p>
          <a:p>
            <a:endParaRPr lang="en-US" altLang="zh-CN" b="1" dirty="0"/>
          </a:p>
        </p:txBody>
      </p:sp>
      <p:pic>
        <p:nvPicPr>
          <p:cNvPr id="7" name="图片 6">
            <a:extLst>
              <a:ext uri="{FF2B5EF4-FFF2-40B4-BE49-F238E27FC236}">
                <a16:creationId xmlns:a16="http://schemas.microsoft.com/office/drawing/2014/main" id="{90C6A37F-8A66-A3C2-AA33-2292492C9F54}"/>
              </a:ext>
            </a:extLst>
          </p:cNvPr>
          <p:cNvPicPr>
            <a:picLocks noChangeAspect="1"/>
          </p:cNvPicPr>
          <p:nvPr/>
        </p:nvPicPr>
        <p:blipFill>
          <a:blip r:embed="rId3"/>
          <a:stretch>
            <a:fillRect/>
          </a:stretch>
        </p:blipFill>
        <p:spPr>
          <a:xfrm>
            <a:off x="1981200" y="1948384"/>
            <a:ext cx="8417442" cy="4695301"/>
          </a:xfrm>
          <a:prstGeom prst="rect">
            <a:avLst/>
          </a:prstGeom>
        </p:spPr>
      </p:pic>
    </p:spTree>
    <p:extLst>
      <p:ext uri="{BB962C8B-B14F-4D97-AF65-F5344CB8AC3E}">
        <p14:creationId xmlns:p14="http://schemas.microsoft.com/office/powerpoint/2010/main" val="3988186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4000" dirty="0" err="1"/>
              <a:t>PyTorch</a:t>
            </a:r>
            <a:r>
              <a:rPr lang="zh-CN" altLang="en-US" sz="4000" dirty="0"/>
              <a:t>简介</a:t>
            </a:r>
            <a:endParaRPr lang="en-US" altLang="zh-CN" sz="40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内容占位符 5">
            <a:extLst>
              <a:ext uri="{FF2B5EF4-FFF2-40B4-BE49-F238E27FC236}">
                <a16:creationId xmlns:a16="http://schemas.microsoft.com/office/drawing/2014/main" id="{1EC7451E-2641-295F-5266-42DC57938049}"/>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en-US" altLang="zh-CN" b="1" dirty="0" err="1"/>
              <a:t>PyTorch</a:t>
            </a:r>
            <a:r>
              <a:rPr lang="zh-CN" altLang="en-US" b="1" dirty="0"/>
              <a:t>平台简介</a:t>
            </a:r>
            <a:endParaRPr lang="en-US" altLang="zh-CN" b="1" dirty="0"/>
          </a:p>
          <a:p>
            <a:endParaRPr lang="en-US" altLang="zh-CN" b="1" dirty="0"/>
          </a:p>
        </p:txBody>
      </p:sp>
      <p:sp>
        <p:nvSpPr>
          <p:cNvPr id="7" name="文本框 6">
            <a:extLst>
              <a:ext uri="{FF2B5EF4-FFF2-40B4-BE49-F238E27FC236}">
                <a16:creationId xmlns:a16="http://schemas.microsoft.com/office/drawing/2014/main" id="{072ECDF8-B8A0-4C50-4BA4-2F2C487099E9}"/>
              </a:ext>
            </a:extLst>
          </p:cNvPr>
          <p:cNvSpPr txBox="1"/>
          <p:nvPr/>
        </p:nvSpPr>
        <p:spPr>
          <a:xfrm>
            <a:off x="1975432" y="2037022"/>
            <a:ext cx="8702728" cy="3711785"/>
          </a:xfrm>
          <a:prstGeom prst="rect">
            <a:avLst/>
          </a:prstGeom>
          <a:noFill/>
        </p:spPr>
        <p:txBody>
          <a:bodyPr wrap="square">
            <a:spAutoFit/>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PyTorch</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是一个非常流行的深度学习开发平台，被广泛用于人工智能和机器学习项目的开发。</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该平台提供了许多工具和组件，使得开发人员可以轻松构建和训练深度学习模型，支持</a:t>
            </a:r>
            <a:r>
              <a:rPr lang="en-US" altLang="zh-CN" sz="2400" dirty="0">
                <a:solidFill>
                  <a:srgbClr val="222222"/>
                </a:solidFill>
                <a:latin typeface="arial" panose="020B0604020202020204" pitchFamily="34" charset="0"/>
                <a:ea typeface="等线" panose="02010600030101010101" pitchFamily="2" charset="-122"/>
              </a:rPr>
              <a:t>GPU</a:t>
            </a:r>
            <a:r>
              <a:rPr lang="zh-CN" altLang="en-US" sz="2400" dirty="0">
                <a:solidFill>
                  <a:srgbClr val="222222"/>
                </a:solidFill>
                <a:latin typeface="arial" panose="020B0604020202020204" pitchFamily="34" charset="0"/>
                <a:ea typeface="等线" panose="02010600030101010101" pitchFamily="2" charset="-122"/>
              </a:rPr>
              <a:t>加速。</a:t>
            </a: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基于</a:t>
            </a:r>
            <a:r>
              <a:rPr lang="en-US" altLang="zh-CN" sz="2400" dirty="0">
                <a:solidFill>
                  <a:srgbClr val="222222"/>
                </a:solidFill>
                <a:latin typeface="arial" panose="020B0604020202020204" pitchFamily="34" charset="0"/>
                <a:ea typeface="等线" panose="02010600030101010101" pitchFamily="2" charset="-122"/>
              </a:rPr>
              <a:t>Python</a:t>
            </a:r>
            <a:r>
              <a:rPr lang="zh-CN" altLang="en-US" sz="2400" dirty="0">
                <a:solidFill>
                  <a:srgbClr val="222222"/>
                </a:solidFill>
                <a:latin typeface="arial" panose="020B0604020202020204" pitchFamily="34" charset="0"/>
                <a:ea typeface="等线" panose="02010600030101010101" pitchFamily="2" charset="-122"/>
              </a:rPr>
              <a:t>编程语言，</a:t>
            </a:r>
            <a:r>
              <a:rPr lang="en-US" altLang="zh-CN" sz="2400" dirty="0" err="1">
                <a:solidFill>
                  <a:srgbClr val="222222"/>
                </a:solidFill>
                <a:latin typeface="arial" panose="020B0604020202020204" pitchFamily="34" charset="0"/>
                <a:ea typeface="等线" panose="02010600030101010101" pitchFamily="2" charset="-122"/>
              </a:rPr>
              <a:t>PyTorch</a:t>
            </a:r>
            <a:r>
              <a:rPr lang="zh-CN" altLang="en-US" sz="2400" dirty="0">
                <a:solidFill>
                  <a:srgbClr val="222222"/>
                </a:solidFill>
                <a:latin typeface="arial" panose="020B0604020202020204" pitchFamily="34" charset="0"/>
                <a:ea typeface="等线" panose="02010600030101010101" pitchFamily="2" charset="-122"/>
              </a:rPr>
              <a:t>以其动态计算图机制而著名，使得模型的定义、训练和调试过程更加灵活和直观。</a:t>
            </a: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类似平台还有：</a:t>
            </a:r>
            <a:r>
              <a:rPr lang="en-US" altLang="zh-CN" sz="2400" dirty="0">
                <a:solidFill>
                  <a:srgbClr val="222222"/>
                </a:solidFill>
                <a:latin typeface="arial" panose="020B0604020202020204" pitchFamily="34" charset="0"/>
                <a:ea typeface="等线" panose="02010600030101010101" pitchFamily="2" charset="-122"/>
              </a:rPr>
              <a:t>TensorFlow</a:t>
            </a:r>
            <a:r>
              <a:rPr lang="zh-CN" altLang="en-US" sz="2400" dirty="0">
                <a:solidFill>
                  <a:srgbClr val="222222"/>
                </a:solidFill>
                <a:latin typeface="arial" panose="020B0604020202020204" pitchFamily="34" charset="0"/>
                <a:ea typeface="等线" panose="02010600030101010101" pitchFamily="2" charset="-122"/>
              </a:rPr>
              <a:t>，</a:t>
            </a:r>
            <a:r>
              <a:rPr lang="en-US" altLang="zh-CN" sz="2400" dirty="0" err="1">
                <a:solidFill>
                  <a:srgbClr val="222222"/>
                </a:solidFill>
                <a:latin typeface="arial" panose="020B0604020202020204" pitchFamily="34" charset="0"/>
                <a:ea typeface="等线" panose="02010600030101010101" pitchFamily="2" charset="-122"/>
              </a:rPr>
              <a:t>Keras</a:t>
            </a:r>
            <a:r>
              <a:rPr lang="zh-CN" altLang="en-US" sz="2400" dirty="0">
                <a:solidFill>
                  <a:srgbClr val="222222"/>
                </a:solidFill>
                <a:latin typeface="arial" panose="020B0604020202020204" pitchFamily="34" charset="0"/>
                <a:ea typeface="等线" panose="02010600030101010101" pitchFamily="2" charset="-122"/>
              </a:rPr>
              <a:t>，</a:t>
            </a:r>
            <a:r>
              <a:rPr lang="en-US" altLang="zh-CN" sz="2400" dirty="0" err="1">
                <a:solidFill>
                  <a:srgbClr val="222222"/>
                </a:solidFill>
                <a:latin typeface="arial" panose="020B0604020202020204" pitchFamily="34" charset="0"/>
                <a:ea typeface="等线" panose="02010600030101010101" pitchFamily="2" charset="-122"/>
              </a:rPr>
              <a:t>PaddlePaddle</a:t>
            </a:r>
            <a:r>
              <a:rPr lang="zh-CN" altLang="en-US" sz="2400" dirty="0">
                <a:solidFill>
                  <a:srgbClr val="222222"/>
                </a:solidFill>
                <a:latin typeface="arial" panose="020B0604020202020204" pitchFamily="34" charset="0"/>
                <a:ea typeface="等线" panose="02010600030101010101" pitchFamily="2" charset="-122"/>
              </a:rPr>
              <a:t>（又称飞桨）等。</a:t>
            </a:r>
            <a:endParaRPr lang="en-US" altLang="zh-CN" sz="2400" dirty="0">
              <a:solidFill>
                <a:srgbClr val="222222"/>
              </a:solidFill>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zh-CN" altLang="en-US" sz="2400" dirty="0">
              <a:solidFill>
                <a:srgbClr val="222222"/>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2571967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4000" dirty="0" err="1"/>
              <a:t>PyTorch</a:t>
            </a:r>
            <a:r>
              <a:rPr lang="zh-CN" altLang="en-US" sz="4000" dirty="0"/>
              <a:t>主要工具</a:t>
            </a:r>
            <a:endParaRPr lang="en-US" altLang="zh-CN" sz="40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13268CF1-6CD3-8E85-6F17-9E7977778BBF}"/>
              </a:ext>
            </a:extLst>
          </p:cNvPr>
          <p:cNvPicPr>
            <a:picLocks noChangeAspect="1"/>
          </p:cNvPicPr>
          <p:nvPr/>
        </p:nvPicPr>
        <p:blipFill>
          <a:blip r:embed="rId3"/>
          <a:stretch>
            <a:fillRect/>
          </a:stretch>
        </p:blipFill>
        <p:spPr>
          <a:xfrm>
            <a:off x="1123950" y="1357314"/>
            <a:ext cx="9915525" cy="4824426"/>
          </a:xfrm>
          <a:prstGeom prst="rect">
            <a:avLst/>
          </a:prstGeom>
        </p:spPr>
      </p:pic>
    </p:spTree>
    <p:extLst>
      <p:ext uri="{BB962C8B-B14F-4D97-AF65-F5344CB8AC3E}">
        <p14:creationId xmlns:p14="http://schemas.microsoft.com/office/powerpoint/2010/main" val="388278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06987A2D-240E-2892-05A8-53266960AE34}"/>
              </a:ext>
            </a:extLst>
          </p:cNvPr>
          <p:cNvSpPr>
            <a:spLocks noGrp="1"/>
          </p:cNvSpPr>
          <p:nvPr>
            <p:ph idx="1"/>
          </p:nvPr>
        </p:nvSpPr>
        <p:spPr>
          <a:xfrm>
            <a:off x="1981200" y="1345140"/>
            <a:ext cx="8229600" cy="512235"/>
          </a:xfrm>
          <a:ln>
            <a:solidFill>
              <a:srgbClr val="0070C0"/>
            </a:solidFill>
          </a:ln>
        </p:spPr>
        <p:txBody>
          <a:bodyPr/>
          <a:lstStyle/>
          <a:p>
            <a:r>
              <a:rPr lang="zh-CN" altLang="en-US" b="1" dirty="0"/>
              <a:t>感知机的局限性</a:t>
            </a:r>
            <a:r>
              <a:rPr lang="en-US" altLang="zh-CN" b="1" dirty="0"/>
              <a:t>----</a:t>
            </a:r>
            <a:r>
              <a:rPr lang="zh-CN" altLang="en-US" b="1" dirty="0"/>
              <a:t>无法处理异或问题</a:t>
            </a:r>
            <a:endParaRPr lang="en-US" altLang="zh-CN" b="1" dirty="0"/>
          </a:p>
        </p:txBody>
      </p:sp>
      <p:pic>
        <p:nvPicPr>
          <p:cNvPr id="13" name="图片 12">
            <a:extLst>
              <a:ext uri="{FF2B5EF4-FFF2-40B4-BE49-F238E27FC236}">
                <a16:creationId xmlns:a16="http://schemas.microsoft.com/office/drawing/2014/main" id="{E1351061-C251-4E10-C982-432B79F1DB01}"/>
              </a:ext>
            </a:extLst>
          </p:cNvPr>
          <p:cNvPicPr>
            <a:picLocks noChangeAspect="1"/>
          </p:cNvPicPr>
          <p:nvPr/>
        </p:nvPicPr>
        <p:blipFill>
          <a:blip r:embed="rId3"/>
          <a:stretch>
            <a:fillRect/>
          </a:stretch>
        </p:blipFill>
        <p:spPr>
          <a:xfrm>
            <a:off x="1708732" y="1990724"/>
            <a:ext cx="8870663" cy="3995399"/>
          </a:xfrm>
          <a:prstGeom prst="rect">
            <a:avLst/>
          </a:prstGeom>
        </p:spPr>
      </p:pic>
    </p:spTree>
    <p:extLst>
      <p:ext uri="{BB962C8B-B14F-4D97-AF65-F5344CB8AC3E}">
        <p14:creationId xmlns:p14="http://schemas.microsoft.com/office/powerpoint/2010/main" val="3018082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861848" y="214313"/>
            <a:ext cx="10768177"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4000" dirty="0" err="1"/>
              <a:t>PyTorch</a:t>
            </a:r>
            <a:r>
              <a:rPr lang="zh-CN" altLang="en-US" sz="4000" dirty="0"/>
              <a:t>数据处理工具</a:t>
            </a:r>
            <a:endParaRPr lang="en-US" altLang="zh-CN" sz="40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1982AA53-F0BE-DB9C-621E-C8D645C5BC2E}"/>
              </a:ext>
            </a:extLst>
          </p:cNvPr>
          <p:cNvPicPr>
            <a:picLocks noChangeAspect="1"/>
          </p:cNvPicPr>
          <p:nvPr/>
        </p:nvPicPr>
        <p:blipFill>
          <a:blip r:embed="rId3"/>
          <a:stretch>
            <a:fillRect/>
          </a:stretch>
        </p:blipFill>
        <p:spPr>
          <a:xfrm>
            <a:off x="1135117" y="1531924"/>
            <a:ext cx="9942786" cy="4564075"/>
          </a:xfrm>
          <a:prstGeom prst="rect">
            <a:avLst/>
          </a:prstGeom>
        </p:spPr>
      </p:pic>
    </p:spTree>
    <p:extLst>
      <p:ext uri="{BB962C8B-B14F-4D97-AF65-F5344CB8AC3E}">
        <p14:creationId xmlns:p14="http://schemas.microsoft.com/office/powerpoint/2010/main" val="1905548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861848" y="214313"/>
            <a:ext cx="10768177"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构建神经网络模型</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Rectangle 2">
            <a:extLst>
              <a:ext uri="{FF2B5EF4-FFF2-40B4-BE49-F238E27FC236}">
                <a16:creationId xmlns:a16="http://schemas.microsoft.com/office/drawing/2014/main" id="{45689311-10D7-8BD2-A52E-E0E08D9B6313}"/>
              </a:ext>
            </a:extLst>
          </p:cNvPr>
          <p:cNvSpPr>
            <a:spLocks noChangeArrowheads="1"/>
          </p:cNvSpPr>
          <p:nvPr/>
        </p:nvSpPr>
        <p:spPr bwMode="auto">
          <a:xfrm>
            <a:off x="1524000" y="2238375"/>
            <a:ext cx="211235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8" name="对象 7">
            <a:extLst>
              <a:ext uri="{FF2B5EF4-FFF2-40B4-BE49-F238E27FC236}">
                <a16:creationId xmlns:a16="http://schemas.microsoft.com/office/drawing/2014/main" id="{9BB3189F-F0D2-FA11-EABF-5EA105C6A0E4}"/>
              </a:ext>
            </a:extLst>
          </p:cNvPr>
          <p:cNvGraphicFramePr>
            <a:graphicFrameLocks noChangeAspect="1"/>
          </p:cNvGraphicFramePr>
          <p:nvPr/>
        </p:nvGraphicFramePr>
        <p:xfrm>
          <a:off x="1524001" y="1531924"/>
          <a:ext cx="9153524" cy="5111763"/>
        </p:xfrm>
        <a:graphic>
          <a:graphicData uri="http://schemas.openxmlformats.org/presentationml/2006/ole">
            <mc:AlternateContent xmlns:mc="http://schemas.openxmlformats.org/markup-compatibility/2006">
              <mc:Choice xmlns:v="urn:schemas-microsoft-com:vml" Requires="v">
                <p:oleObj name="Visio" r:id="rId3" imgW="6787825" imgH="2836879" progId="Visio.Drawing.11">
                  <p:embed/>
                </p:oleObj>
              </mc:Choice>
              <mc:Fallback>
                <p:oleObj name="Visio" r:id="rId3" imgW="6787825" imgH="2836879" progId="Visio.Drawing.11">
                  <p:embed/>
                  <p:pic>
                    <p:nvPicPr>
                      <p:cNvPr id="8" name="对象 7">
                        <a:extLst>
                          <a:ext uri="{FF2B5EF4-FFF2-40B4-BE49-F238E27FC236}">
                            <a16:creationId xmlns:a16="http://schemas.microsoft.com/office/drawing/2014/main" id="{9BB3189F-F0D2-FA11-EABF-5EA105C6A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531924"/>
                        <a:ext cx="9153524" cy="5111763"/>
                      </a:xfrm>
                      <a:prstGeom prst="rect">
                        <a:avLst/>
                      </a:prstGeom>
                      <a:noFill/>
                    </p:spPr>
                  </p:pic>
                </p:oleObj>
              </mc:Fallback>
            </mc:AlternateContent>
          </a:graphicData>
        </a:graphic>
      </p:graphicFrame>
    </p:spTree>
    <p:extLst>
      <p:ext uri="{BB962C8B-B14F-4D97-AF65-F5344CB8AC3E}">
        <p14:creationId xmlns:p14="http://schemas.microsoft.com/office/powerpoint/2010/main" val="90099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861848" y="214313"/>
            <a:ext cx="10768177"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构建神经网络模型</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Rectangle 2">
            <a:extLst>
              <a:ext uri="{FF2B5EF4-FFF2-40B4-BE49-F238E27FC236}">
                <a16:creationId xmlns:a16="http://schemas.microsoft.com/office/drawing/2014/main" id="{45689311-10D7-8BD2-A52E-E0E08D9B6313}"/>
              </a:ext>
            </a:extLst>
          </p:cNvPr>
          <p:cNvSpPr>
            <a:spLocks noChangeArrowheads="1"/>
          </p:cNvSpPr>
          <p:nvPr/>
        </p:nvSpPr>
        <p:spPr bwMode="auto">
          <a:xfrm>
            <a:off x="1524000" y="2238375"/>
            <a:ext cx="211235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2DB4326F-84AE-AF0F-ACE4-4E6F97771070}"/>
              </a:ext>
            </a:extLst>
          </p:cNvPr>
          <p:cNvPicPr>
            <a:picLocks noChangeAspect="1"/>
          </p:cNvPicPr>
          <p:nvPr/>
        </p:nvPicPr>
        <p:blipFill>
          <a:blip r:embed="rId3"/>
          <a:stretch>
            <a:fillRect/>
          </a:stretch>
        </p:blipFill>
        <p:spPr>
          <a:xfrm>
            <a:off x="1910081" y="2062007"/>
            <a:ext cx="8300720" cy="4581679"/>
          </a:xfrm>
          <a:prstGeom prst="rect">
            <a:avLst/>
          </a:prstGeom>
        </p:spPr>
      </p:pic>
      <p:sp>
        <p:nvSpPr>
          <p:cNvPr id="10" name="内容占位符 5">
            <a:extLst>
              <a:ext uri="{FF2B5EF4-FFF2-40B4-BE49-F238E27FC236}">
                <a16:creationId xmlns:a16="http://schemas.microsoft.com/office/drawing/2014/main" id="{652D20FE-1AE2-9837-0373-3276B5254941}"/>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使用</a:t>
            </a:r>
            <a:r>
              <a:rPr lang="en-US" altLang="zh-CN" b="1" dirty="0" err="1"/>
              <a:t>PyTorch</a:t>
            </a:r>
            <a:r>
              <a:rPr lang="zh-CN" altLang="en-US" b="1" dirty="0"/>
              <a:t>实现卷积神经网络</a:t>
            </a:r>
            <a:r>
              <a:rPr lang="en-US" altLang="zh-CN" b="1" dirty="0"/>
              <a:t>----</a:t>
            </a:r>
            <a:r>
              <a:rPr lang="zh-CN" altLang="en-US" b="1" dirty="0"/>
              <a:t>核心代码</a:t>
            </a:r>
            <a:endParaRPr lang="en-US" altLang="zh-CN" b="1" dirty="0"/>
          </a:p>
          <a:p>
            <a:endParaRPr lang="en-US" altLang="zh-CN" b="1" dirty="0"/>
          </a:p>
        </p:txBody>
      </p:sp>
    </p:spTree>
    <p:extLst>
      <p:ext uri="{BB962C8B-B14F-4D97-AF65-F5344CB8AC3E}">
        <p14:creationId xmlns:p14="http://schemas.microsoft.com/office/powerpoint/2010/main" val="3833252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524001" y="1500175"/>
            <a:ext cx="9367519"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轻量级：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PyTorch</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Lightning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是一个轻量级的</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PyTorch</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库，类似于</a:t>
            </a: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keras</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。提供了一系列预定义的模块，用于实现常见的训练和评估功能，如训练循环、损失函数、优化器等。这使得构建复杂模型变得更加简单和高效。</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可扩展性：</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PyTorch</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Lightning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支持分布式训练和混合精度训练，提供了易于使用的接口，让用户能够轻松地将模型部署到多个</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GPU</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、多个节点和云平台上。</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en-US" altLang="zh-CN" sz="2400" b="0" i="0" u="none" strike="noStrike" kern="1200" cap="none" spc="0" normalizeH="0" baseline="0" noProof="0" dirty="0" err="1">
                <a:ln>
                  <a:noFill/>
                </a:ln>
                <a:solidFill>
                  <a:srgbClr val="222222"/>
                </a:solidFill>
                <a:effectLst/>
                <a:uLnTx/>
                <a:uFillTx/>
                <a:latin typeface="arial" panose="020B0604020202020204" pitchFamily="34" charset="0"/>
                <a:ea typeface="等线" panose="02010600030101010101" pitchFamily="2" charset="-122"/>
                <a:cs typeface="+mn-cs"/>
              </a:rPr>
              <a:t>PyTorch</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Lightning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提供了丰富的训练循环选项，包括自动批量大小调整、自动学习率调整、自动保存模型等。这些功能可以大大简化训练过程的管理。</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457200" marR="0" lvl="1"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5" name="标题 11">
            <a:extLst>
              <a:ext uri="{FF2B5EF4-FFF2-40B4-BE49-F238E27FC236}">
                <a16:creationId xmlns:a16="http://schemas.microsoft.com/office/drawing/2014/main" id="{CEAD6B46-A529-AC0D-71D2-FE7B016C7EA7}"/>
              </a:ext>
            </a:extLst>
          </p:cNvPr>
          <p:cNvSpPr>
            <a:spLocks noGrp="1"/>
          </p:cNvSpPr>
          <p:nvPr>
            <p:ph type="title"/>
          </p:nvPr>
        </p:nvSpPr>
        <p:spPr>
          <a:xfrm>
            <a:off x="861848" y="214313"/>
            <a:ext cx="10768177"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en-US" altLang="zh-CN" sz="3600" dirty="0" err="1"/>
              <a:t>PyTorch</a:t>
            </a:r>
            <a:r>
              <a:rPr lang="en-US" altLang="zh-CN" sz="3600" dirty="0"/>
              <a:t> Lightning</a:t>
            </a:r>
            <a:r>
              <a:rPr lang="zh-CN" altLang="en-US" sz="3600" dirty="0"/>
              <a:t>简介</a:t>
            </a:r>
            <a:endParaRPr lang="en-US" altLang="zh-CN" sz="3600" dirty="0"/>
          </a:p>
        </p:txBody>
      </p:sp>
    </p:spTree>
    <p:extLst>
      <p:ext uri="{BB962C8B-B14F-4D97-AF65-F5344CB8AC3E}">
        <p14:creationId xmlns:p14="http://schemas.microsoft.com/office/powerpoint/2010/main" val="2828629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861848" y="214313"/>
            <a:ext cx="10768177"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构建神经网络模型</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Rectangle 2">
            <a:extLst>
              <a:ext uri="{FF2B5EF4-FFF2-40B4-BE49-F238E27FC236}">
                <a16:creationId xmlns:a16="http://schemas.microsoft.com/office/drawing/2014/main" id="{45689311-10D7-8BD2-A52E-E0E08D9B6313}"/>
              </a:ext>
            </a:extLst>
          </p:cNvPr>
          <p:cNvSpPr>
            <a:spLocks noChangeArrowheads="1"/>
          </p:cNvSpPr>
          <p:nvPr/>
        </p:nvSpPr>
        <p:spPr bwMode="auto">
          <a:xfrm>
            <a:off x="1524000" y="2238375"/>
            <a:ext cx="211235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内容占位符 5">
            <a:extLst>
              <a:ext uri="{FF2B5EF4-FFF2-40B4-BE49-F238E27FC236}">
                <a16:creationId xmlns:a16="http://schemas.microsoft.com/office/drawing/2014/main" id="{652D20FE-1AE2-9837-0373-3276B5254941}"/>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想进一步系统学习</a:t>
            </a:r>
            <a:r>
              <a:rPr lang="en-US" altLang="zh-CN" b="1" dirty="0" err="1"/>
              <a:t>PyTorch</a:t>
            </a:r>
            <a:r>
              <a:rPr lang="zh-CN" altLang="en-US" b="1" dirty="0"/>
              <a:t>，可参考本书</a:t>
            </a:r>
            <a:endParaRPr lang="en-US" altLang="zh-CN" b="1" dirty="0"/>
          </a:p>
          <a:p>
            <a:endParaRPr lang="en-US" altLang="zh-CN" b="1" dirty="0"/>
          </a:p>
        </p:txBody>
      </p:sp>
      <p:pic>
        <p:nvPicPr>
          <p:cNvPr id="7" name="图片 6">
            <a:extLst>
              <a:ext uri="{FF2B5EF4-FFF2-40B4-BE49-F238E27FC236}">
                <a16:creationId xmlns:a16="http://schemas.microsoft.com/office/drawing/2014/main" id="{5B17BB45-D0F6-F618-034A-87AF645570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4391" y="2071666"/>
            <a:ext cx="7051749" cy="4152900"/>
          </a:xfrm>
          <a:prstGeom prst="rect">
            <a:avLst/>
          </a:prstGeom>
          <a:noFill/>
          <a:ln>
            <a:noFill/>
          </a:ln>
        </p:spPr>
      </p:pic>
    </p:spTree>
    <p:extLst>
      <p:ext uri="{BB962C8B-B14F-4D97-AF65-F5344CB8AC3E}">
        <p14:creationId xmlns:p14="http://schemas.microsoft.com/office/powerpoint/2010/main" val="570457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861848" y="214313"/>
            <a:ext cx="10768177"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构建神经网络模型</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31924"/>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6FA410F6-0551-349D-BB76-431E574A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Rectangle 2">
            <a:extLst>
              <a:ext uri="{FF2B5EF4-FFF2-40B4-BE49-F238E27FC236}">
                <a16:creationId xmlns:a16="http://schemas.microsoft.com/office/drawing/2014/main" id="{45689311-10D7-8BD2-A52E-E0E08D9B6313}"/>
              </a:ext>
            </a:extLst>
          </p:cNvPr>
          <p:cNvSpPr>
            <a:spLocks noChangeArrowheads="1"/>
          </p:cNvSpPr>
          <p:nvPr/>
        </p:nvSpPr>
        <p:spPr bwMode="auto">
          <a:xfrm>
            <a:off x="1524000" y="2238375"/>
            <a:ext cx="211235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内容占位符 5">
            <a:extLst>
              <a:ext uri="{FF2B5EF4-FFF2-40B4-BE49-F238E27FC236}">
                <a16:creationId xmlns:a16="http://schemas.microsoft.com/office/drawing/2014/main" id="{652D20FE-1AE2-9837-0373-3276B5254941}"/>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想进一步系统学习</a:t>
            </a:r>
            <a:r>
              <a:rPr lang="en-US" altLang="zh-CN" b="1" dirty="0"/>
              <a:t>TensorFlow</a:t>
            </a:r>
            <a:r>
              <a:rPr lang="zh-CN" altLang="en-US" b="1" dirty="0"/>
              <a:t>或</a:t>
            </a:r>
            <a:r>
              <a:rPr lang="en-US" altLang="zh-CN" b="1" dirty="0" err="1"/>
              <a:t>Keras</a:t>
            </a:r>
            <a:r>
              <a:rPr lang="zh-CN" altLang="en-US" b="1" dirty="0"/>
              <a:t>，可参考本书</a:t>
            </a:r>
            <a:endParaRPr lang="en-US" altLang="zh-CN" b="1" dirty="0"/>
          </a:p>
          <a:p>
            <a:endParaRPr lang="en-US" altLang="zh-CN" b="1" dirty="0"/>
          </a:p>
        </p:txBody>
      </p:sp>
      <p:pic>
        <p:nvPicPr>
          <p:cNvPr id="7" name="图片 6">
            <a:extLst>
              <a:ext uri="{FF2B5EF4-FFF2-40B4-BE49-F238E27FC236}">
                <a16:creationId xmlns:a16="http://schemas.microsoft.com/office/drawing/2014/main" id="{7004F54F-E599-F4F5-3412-BBF4E01B0E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6771" y="1923939"/>
            <a:ext cx="7970876" cy="4565650"/>
          </a:xfrm>
          <a:prstGeom prst="rect">
            <a:avLst/>
          </a:prstGeom>
          <a:noFill/>
          <a:ln>
            <a:noFill/>
          </a:ln>
        </p:spPr>
      </p:pic>
    </p:spTree>
    <p:extLst>
      <p:ext uri="{BB962C8B-B14F-4D97-AF65-F5344CB8AC3E}">
        <p14:creationId xmlns:p14="http://schemas.microsoft.com/office/powerpoint/2010/main" val="1098551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93F4C069-DED7-E875-093A-DC8B338A3082}"/>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神经网络的发展历史</a:t>
            </a:r>
            <a:endParaRPr lang="en-US" altLang="zh-CN" b="1" dirty="0"/>
          </a:p>
          <a:p>
            <a:endParaRPr lang="en-US" altLang="zh-CN" b="1" dirty="0"/>
          </a:p>
        </p:txBody>
      </p:sp>
      <p:pic>
        <p:nvPicPr>
          <p:cNvPr id="5" name="图片 4">
            <a:extLst>
              <a:ext uri="{FF2B5EF4-FFF2-40B4-BE49-F238E27FC236}">
                <a16:creationId xmlns:a16="http://schemas.microsoft.com/office/drawing/2014/main" id="{E2305232-0E6D-2A84-0F7F-FC586D08853B}"/>
              </a:ext>
            </a:extLst>
          </p:cNvPr>
          <p:cNvPicPr>
            <a:picLocks noChangeAspect="1"/>
          </p:cNvPicPr>
          <p:nvPr/>
        </p:nvPicPr>
        <p:blipFill>
          <a:blip r:embed="rId3"/>
          <a:stretch>
            <a:fillRect/>
          </a:stretch>
        </p:blipFill>
        <p:spPr>
          <a:xfrm>
            <a:off x="1981200" y="1953642"/>
            <a:ext cx="8229600" cy="4315078"/>
          </a:xfrm>
          <a:prstGeom prst="rect">
            <a:avLst/>
          </a:prstGeom>
        </p:spPr>
      </p:pic>
    </p:spTree>
    <p:extLst>
      <p:ext uri="{BB962C8B-B14F-4D97-AF65-F5344CB8AC3E}">
        <p14:creationId xmlns:p14="http://schemas.microsoft.com/office/powerpoint/2010/main" val="968951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93F4C069-DED7-E875-093A-DC8B338A3082}"/>
              </a:ext>
            </a:extLst>
          </p:cNvPr>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神经网络的发展历史</a:t>
            </a:r>
            <a:endParaRPr lang="en-US" altLang="zh-CN" b="1" dirty="0"/>
          </a:p>
          <a:p>
            <a:endParaRPr lang="en-US" altLang="zh-CN" b="1" dirty="0"/>
          </a:p>
        </p:txBody>
      </p:sp>
      <p:pic>
        <p:nvPicPr>
          <p:cNvPr id="6" name="图片 5">
            <a:extLst>
              <a:ext uri="{FF2B5EF4-FFF2-40B4-BE49-F238E27FC236}">
                <a16:creationId xmlns:a16="http://schemas.microsoft.com/office/drawing/2014/main" id="{F1269B41-E481-2AAB-D627-B4FE775A09A0}"/>
              </a:ext>
            </a:extLst>
          </p:cNvPr>
          <p:cNvPicPr>
            <a:picLocks noChangeAspect="1"/>
          </p:cNvPicPr>
          <p:nvPr/>
        </p:nvPicPr>
        <p:blipFill>
          <a:blip r:embed="rId3"/>
          <a:stretch>
            <a:fillRect/>
          </a:stretch>
        </p:blipFill>
        <p:spPr>
          <a:xfrm>
            <a:off x="1981200" y="1928802"/>
            <a:ext cx="8341360" cy="4329757"/>
          </a:xfrm>
          <a:prstGeom prst="rect">
            <a:avLst/>
          </a:prstGeom>
        </p:spPr>
      </p:pic>
    </p:spTree>
    <p:extLst>
      <p:ext uri="{BB962C8B-B14F-4D97-AF65-F5344CB8AC3E}">
        <p14:creationId xmlns:p14="http://schemas.microsoft.com/office/powerpoint/2010/main" val="2662620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00175"/>
            <a:ext cx="882904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卷积运算的简单实例</a:t>
            </a:r>
            <a:r>
              <a:rPr lang="en-US" altLang="zh-CN" sz="2400" dirty="0">
                <a:solidFill>
                  <a:srgbClr val="222222"/>
                </a:solidFill>
                <a:latin typeface="arial" panose="020B0604020202020204" pitchFamily="34" charset="0"/>
                <a:ea typeface="等线" panose="02010600030101010101" pitchFamily="2" charset="-122"/>
              </a:rPr>
              <a:t>---</a:t>
            </a:r>
            <a:r>
              <a:rPr lang="zh-CN" altLang="en-US" sz="2400" dirty="0">
                <a:solidFill>
                  <a:srgbClr val="222222"/>
                </a:solidFill>
                <a:latin typeface="arial" panose="020B0604020202020204" pitchFamily="34" charset="0"/>
                <a:ea typeface="等线" panose="02010600030101010101" pitchFamily="2" charset="-122"/>
              </a:rPr>
              <a:t>拓展（输入</a:t>
            </a:r>
            <a:r>
              <a:rPr lang="en-US" altLang="zh-CN" sz="2400" dirty="0">
                <a:solidFill>
                  <a:srgbClr val="222222"/>
                </a:solidFill>
                <a:latin typeface="arial" panose="020B0604020202020204" pitchFamily="34" charset="0"/>
                <a:ea typeface="等线" panose="02010600030101010101" pitchFamily="2" charset="-122"/>
              </a:rPr>
              <a:t>5x5</a:t>
            </a:r>
            <a:r>
              <a:rPr lang="zh-CN" altLang="en-US" sz="2400" dirty="0">
                <a:solidFill>
                  <a:srgbClr val="222222"/>
                </a:solidFill>
                <a:latin typeface="arial" panose="020B0604020202020204" pitchFamily="34" charset="0"/>
                <a:ea typeface="等线" panose="02010600030101010101" pitchFamily="2" charset="-122"/>
              </a:rPr>
              <a:t>矩阵，卷积核</a:t>
            </a:r>
            <a:r>
              <a:rPr lang="en-US" altLang="zh-CN" sz="2400" dirty="0">
                <a:solidFill>
                  <a:srgbClr val="222222"/>
                </a:solidFill>
                <a:latin typeface="arial" panose="020B0604020202020204" pitchFamily="34" charset="0"/>
                <a:ea typeface="等线" panose="02010600030101010101" pitchFamily="2" charset="-122"/>
              </a:rPr>
              <a:t>3x3</a:t>
            </a:r>
            <a:r>
              <a:rPr lang="zh-CN" altLang="en-US" sz="2400" dirty="0">
                <a:solidFill>
                  <a:srgbClr val="222222"/>
                </a:solidFill>
                <a:latin typeface="arial" panose="020B0604020202020204" pitchFamily="34" charset="0"/>
                <a:ea typeface="等线" panose="02010600030101010101" pitchFamily="2" charset="-122"/>
              </a:rPr>
              <a:t>矩阵）</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98E54BE6-7DC6-3016-5F76-0439CECFBDA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4227B344-381B-BFC4-0C75-FF5B33C1CB99}"/>
              </a:ext>
            </a:extLst>
          </p:cNvPr>
          <p:cNvGraphicFramePr>
            <a:graphicFrameLocks noChangeAspect="1"/>
          </p:cNvGraphicFramePr>
          <p:nvPr>
            <p:extLst>
              <p:ext uri="{D42A27DB-BD31-4B8C-83A1-F6EECF244321}">
                <p14:modId xmlns:p14="http://schemas.microsoft.com/office/powerpoint/2010/main" val="3202887439"/>
              </p:ext>
            </p:extLst>
          </p:nvPr>
        </p:nvGraphicFramePr>
        <p:xfrm>
          <a:off x="1981200" y="2052320"/>
          <a:ext cx="7874000" cy="3972560"/>
        </p:xfrm>
        <a:graphic>
          <a:graphicData uri="http://schemas.openxmlformats.org/presentationml/2006/ole">
            <mc:AlternateContent xmlns:mc="http://schemas.openxmlformats.org/markup-compatibility/2006">
              <mc:Choice xmlns:v="urn:schemas-microsoft-com:vml" Requires="v">
                <p:oleObj name="Visio" r:id="rId3" imgW="4426813" imgH="2608686" progId="Visio.Drawing.11">
                  <p:embed/>
                </p:oleObj>
              </mc:Choice>
              <mc:Fallback>
                <p:oleObj name="Visio" r:id="rId3" imgW="4426813" imgH="260868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052320"/>
                        <a:ext cx="7874000" cy="3972560"/>
                      </a:xfrm>
                      <a:prstGeom prst="rect">
                        <a:avLst/>
                      </a:prstGeom>
                      <a:noFill/>
                    </p:spPr>
                  </p:pic>
                </p:oleObj>
              </mc:Fallback>
            </mc:AlternateContent>
          </a:graphicData>
        </a:graphic>
      </p:graphicFrame>
    </p:spTree>
    <p:extLst>
      <p:ext uri="{BB962C8B-B14F-4D97-AF65-F5344CB8AC3E}">
        <p14:creationId xmlns:p14="http://schemas.microsoft.com/office/powerpoint/2010/main" val="2203600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00175"/>
            <a:ext cx="893445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zh-CN" sz="2400" dirty="0">
                <a:effectLst/>
                <a:ea typeface="宋体" panose="02010600030101010101" pitchFamily="2" charset="-122"/>
                <a:cs typeface="Times New Roman" panose="02020603050405020304" pitchFamily="18" charset="0"/>
              </a:rPr>
              <a:t>右边窗口中的</a:t>
            </a:r>
            <a:r>
              <a:rPr lang="en-US" altLang="zh-CN" sz="2400" dirty="0">
                <a:effectLst/>
                <a:ea typeface="宋体" panose="02010600030101010101" pitchFamily="2" charset="-122"/>
                <a:cs typeface="Times New Roman" panose="02020603050405020304" pitchFamily="18" charset="0"/>
              </a:rPr>
              <a:t>4</a:t>
            </a:r>
            <a:r>
              <a:rPr lang="zh-CN" altLang="zh-CN" sz="2400" dirty="0">
                <a:effectLst/>
                <a:ea typeface="宋体" panose="02010600030101010101" pitchFamily="2" charset="-122"/>
                <a:cs typeface="Times New Roman" panose="02020603050405020304" pitchFamily="18" charset="0"/>
              </a:rPr>
              <a:t>由表达式得到：</a:t>
            </a:r>
            <a:r>
              <a:rPr lang="en-US" altLang="zh-CN" sz="2400" dirty="0">
                <a:effectLst/>
                <a:ea typeface="宋体" panose="02010600030101010101" pitchFamily="2" charset="-122"/>
                <a:cs typeface="Times New Roman" panose="02020603050405020304" pitchFamily="18" charset="0"/>
              </a:rPr>
              <a:t>1x1+1x0+1x1+0x0+1x1+1x0+0x1+0x0+1x1=4</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98E54BE6-7DC6-3016-5F76-0439CECFBDA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D63082FF-0C90-7238-7A42-1B89B12D3FFD}"/>
              </a:ext>
            </a:extLst>
          </p:cNvPr>
          <p:cNvPicPr>
            <a:picLocks noChangeAspect="1"/>
          </p:cNvPicPr>
          <p:nvPr/>
        </p:nvPicPr>
        <p:blipFill>
          <a:blip r:embed="rId3"/>
          <a:srcRect/>
          <a:stretch>
            <a:fillRect/>
          </a:stretch>
        </p:blipFill>
        <p:spPr bwMode="auto">
          <a:xfrm>
            <a:off x="1945640" y="1500175"/>
            <a:ext cx="8300720" cy="3615848"/>
          </a:xfrm>
          <a:prstGeom prst="rect">
            <a:avLst/>
          </a:prstGeom>
          <a:noFill/>
          <a:ln w="9525">
            <a:noFill/>
            <a:miter lim="800000"/>
            <a:headEnd/>
            <a:tailEnd/>
          </a:ln>
        </p:spPr>
      </p:pic>
    </p:spTree>
    <p:extLst>
      <p:ext uri="{BB962C8B-B14F-4D97-AF65-F5344CB8AC3E}">
        <p14:creationId xmlns:p14="http://schemas.microsoft.com/office/powerpoint/2010/main" val="322600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pPr marL="273050" indent="-273050" eaLnBrk="0" hangingPunct="0">
              <a:spcBef>
                <a:spcPct val="20000"/>
              </a:spcBef>
              <a:buClr>
                <a:srgbClr val="0BD0D9"/>
              </a:buClr>
              <a:buSzPct val="95000"/>
              <a:buFont typeface="Wingdings 2" pitchFamily="18" charset="2"/>
              <a:buChar char=""/>
              <a:defRPr/>
            </a:pPr>
            <a:r>
              <a:rPr lang="zh-CN" altLang="en-US" sz="2800" b="1" dirty="0">
                <a:solidFill>
                  <a:prstClr val="black"/>
                </a:solidFill>
                <a:latin typeface="等线" panose="020F0502020204030204"/>
              </a:rPr>
              <a:t>第二次浪潮的开启</a:t>
            </a:r>
            <a:endParaRPr lang="en-US" altLang="zh-CN" sz="2800" b="1" dirty="0">
              <a:solidFill>
                <a:prstClr val="black"/>
              </a:solidFill>
              <a:latin typeface="等线" panose="020F0502020204030204"/>
            </a:endParaRPr>
          </a:p>
        </p:txBody>
      </p:sp>
      <p:sp>
        <p:nvSpPr>
          <p:cNvPr id="9" name="内容占位符 5">
            <a:extLst>
              <a:ext uri="{FF2B5EF4-FFF2-40B4-BE49-F238E27FC236}">
                <a16:creationId xmlns:a16="http://schemas.microsoft.com/office/drawing/2014/main" id="{F2EC522B-D18E-6656-646A-AB26544927CA}"/>
              </a:ext>
            </a:extLst>
          </p:cNvPr>
          <p:cNvSpPr txBox="1">
            <a:spLocks/>
          </p:cNvSpPr>
          <p:nvPr/>
        </p:nvSpPr>
        <p:spPr bwMode="auto">
          <a:xfrm>
            <a:off x="1991360" y="1869796"/>
            <a:ext cx="821944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F0502020204030204"/>
              </a:rPr>
              <a:t>第一次浪潮的衰退</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zh-CN" altLang="en-US" sz="2000" dirty="0">
                <a:solidFill>
                  <a:prstClr val="black"/>
                </a:solidFill>
                <a:latin typeface="等线" panose="020F0502020204030204"/>
              </a:rPr>
              <a:t>由于感知器模型的局限性以及当时计算能力的不足，神经网络的研究进入了第一次低潮期，这一状况持续了十几年。</a:t>
            </a:r>
            <a:endParaRPr lang="en-US" altLang="zh-CN" sz="2000" dirty="0">
              <a:solidFill>
                <a:prstClr val="black"/>
              </a:solidFill>
              <a:latin typeface="等线" panose="020F0502020204030204"/>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第二次浪潮的开启</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latin typeface="等线" panose="020F0502020204030204"/>
              </a:rPr>
              <a:t>1974</a:t>
            </a:r>
            <a:r>
              <a:rPr lang="zh-CN" altLang="en-US" sz="2400" dirty="0">
                <a:solidFill>
                  <a:prstClr val="black"/>
                </a:solidFill>
                <a:latin typeface="等线" panose="020F0502020204030204"/>
              </a:rPr>
              <a:t>年，保罗</a:t>
            </a:r>
            <a:r>
              <a:rPr lang="en-US" altLang="zh-CN" sz="2400" dirty="0">
                <a:solidFill>
                  <a:prstClr val="black"/>
                </a:solidFill>
                <a:latin typeface="等线" panose="020F0502020204030204"/>
              </a:rPr>
              <a:t>·</a:t>
            </a:r>
            <a:r>
              <a:rPr lang="zh-CN" altLang="en-US" sz="2400" dirty="0">
                <a:solidFill>
                  <a:prstClr val="black"/>
                </a:solidFill>
                <a:latin typeface="等线" panose="020F0502020204030204"/>
              </a:rPr>
              <a:t>韦博斯（</a:t>
            </a:r>
            <a:r>
              <a:rPr lang="en-US" altLang="zh-CN" sz="2400" dirty="0">
                <a:solidFill>
                  <a:prstClr val="black"/>
                </a:solidFill>
                <a:latin typeface="等线" panose="020F0502020204030204"/>
              </a:rPr>
              <a:t> Paul </a:t>
            </a:r>
            <a:r>
              <a:rPr lang="en-US" altLang="zh-CN" sz="2400" dirty="0" err="1">
                <a:solidFill>
                  <a:prstClr val="black"/>
                </a:solidFill>
                <a:latin typeface="等线" panose="020F0502020204030204"/>
              </a:rPr>
              <a:t>Werbos</a:t>
            </a:r>
            <a:r>
              <a:rPr lang="en-US" altLang="zh-CN" sz="2400" dirty="0">
                <a:solidFill>
                  <a:prstClr val="black"/>
                </a:solidFill>
                <a:latin typeface="等线" panose="020F0502020204030204"/>
              </a:rPr>
              <a:t> </a:t>
            </a:r>
            <a:r>
              <a:rPr lang="zh-CN" altLang="en-US" sz="2400" dirty="0">
                <a:solidFill>
                  <a:prstClr val="black"/>
                </a:solidFill>
                <a:latin typeface="等线" panose="020F0502020204030204"/>
              </a:rPr>
              <a:t>）。他在哈佛大学博士论文中首先提出了通过反向传播算法</a:t>
            </a:r>
            <a:r>
              <a:rPr lang="en-US" altLang="zh-CN" sz="2400" dirty="0">
                <a:solidFill>
                  <a:prstClr val="black"/>
                </a:solidFill>
                <a:latin typeface="等线" panose="020F0502020204030204"/>
              </a:rPr>
              <a:t>(BP</a:t>
            </a:r>
            <a:r>
              <a:rPr lang="zh-CN" altLang="en-US" sz="2400" dirty="0">
                <a:solidFill>
                  <a:prstClr val="black"/>
                </a:solidFill>
                <a:latin typeface="等线" panose="020F0502020204030204"/>
              </a:rPr>
              <a:t>算法</a:t>
            </a:r>
            <a:r>
              <a:rPr lang="en-US" altLang="zh-CN" sz="2400" dirty="0">
                <a:solidFill>
                  <a:prstClr val="black"/>
                </a:solidFill>
                <a:latin typeface="等线" panose="020F0502020204030204"/>
              </a:rPr>
              <a:t>)</a:t>
            </a:r>
            <a:r>
              <a:rPr lang="zh-CN" altLang="en-US" sz="2400" dirty="0">
                <a:solidFill>
                  <a:prstClr val="black"/>
                </a:solidFill>
                <a:latin typeface="等线" panose="020F0502020204030204"/>
              </a:rPr>
              <a:t>来训练人工神经网络。</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a:solidFill>
                  <a:prstClr val="black"/>
                </a:solidFill>
                <a:latin typeface="等线" panose="020F0502020204030204"/>
              </a:rPr>
              <a:t>1986</a:t>
            </a:r>
            <a:r>
              <a:rPr lang="zh-CN" altLang="en-US" sz="2400" dirty="0">
                <a:solidFill>
                  <a:prstClr val="black"/>
                </a:solidFill>
                <a:latin typeface="等线" panose="020F0502020204030204"/>
              </a:rPr>
              <a:t>年，大卫</a:t>
            </a:r>
            <a:r>
              <a:rPr lang="en-US" altLang="zh-CN" sz="2400" dirty="0">
                <a:solidFill>
                  <a:prstClr val="black"/>
                </a:solidFill>
                <a:latin typeface="等线" panose="020F0502020204030204"/>
              </a:rPr>
              <a:t>·</a:t>
            </a:r>
            <a:r>
              <a:rPr lang="zh-CN" altLang="en-US" sz="2400" dirty="0">
                <a:solidFill>
                  <a:prstClr val="black"/>
                </a:solidFill>
                <a:latin typeface="等线" panose="020F0502020204030204"/>
              </a:rPr>
              <a:t>鲁梅尔哈特（</a:t>
            </a:r>
            <a:r>
              <a:rPr lang="en-US" altLang="zh-CN" sz="2400" dirty="0">
                <a:solidFill>
                  <a:prstClr val="black"/>
                </a:solidFill>
                <a:latin typeface="等线" panose="020F0502020204030204"/>
              </a:rPr>
              <a:t>David </a:t>
            </a:r>
            <a:r>
              <a:rPr lang="en-US" altLang="zh-CN" sz="2400" dirty="0" err="1">
                <a:solidFill>
                  <a:prstClr val="black"/>
                </a:solidFill>
                <a:latin typeface="等线" panose="020F0502020204030204"/>
              </a:rPr>
              <a:t>Rumelhart</a:t>
            </a:r>
            <a:r>
              <a:rPr lang="zh-CN" altLang="en-US" sz="2400" dirty="0">
                <a:solidFill>
                  <a:prstClr val="black"/>
                </a:solidFill>
                <a:latin typeface="等线" panose="020F0502020204030204"/>
              </a:rPr>
              <a:t>）、杰弗里</a:t>
            </a:r>
            <a:r>
              <a:rPr lang="en-US" altLang="zh-CN" sz="2400" dirty="0">
                <a:solidFill>
                  <a:prstClr val="black"/>
                </a:solidFill>
                <a:latin typeface="等线" panose="020F0502020204030204"/>
              </a:rPr>
              <a:t>·</a:t>
            </a:r>
            <a:r>
              <a:rPr lang="zh-CN" altLang="en-US" sz="2400" dirty="0">
                <a:solidFill>
                  <a:prstClr val="black"/>
                </a:solidFill>
                <a:latin typeface="等线" panose="020F0502020204030204"/>
              </a:rPr>
              <a:t>辛顿（</a:t>
            </a:r>
            <a:r>
              <a:rPr lang="en-US" altLang="zh-CN" sz="2400" dirty="0">
                <a:solidFill>
                  <a:prstClr val="black"/>
                </a:solidFill>
                <a:latin typeface="等线" panose="020F0502020204030204"/>
              </a:rPr>
              <a:t>Geoffrey Hinton</a:t>
            </a:r>
            <a:r>
              <a:rPr lang="zh-CN" altLang="en-US" sz="2400" dirty="0">
                <a:solidFill>
                  <a:prstClr val="black"/>
                </a:solidFill>
                <a:latin typeface="等线" panose="020F0502020204030204"/>
              </a:rPr>
              <a:t>）等人推广了反向传播算法，使得训练多层神经网络成为可能，从而解决了包括异或问题在内的非线性问题。。</a:t>
            </a:r>
            <a:endParaRPr lang="en-US" altLang="zh-CN" sz="2400" dirty="0">
              <a:solidFill>
                <a:prstClr val="black"/>
              </a:solidFill>
              <a:latin typeface="等线" panose="020F0502020204030204"/>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882249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500175"/>
            <a:ext cx="893445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dirty="0">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1800" dirty="0">
              <a:effectLst/>
              <a:ea typeface="宋体" panose="02010600030101010101" pitchFamily="2" charset="-122"/>
              <a:cs typeface="Times New Roman" panose="02020603050405020304" pitchFamily="18" charset="0"/>
            </a:endParaRPr>
          </a:p>
          <a:p>
            <a:pPr algn="just">
              <a:lnSpc>
                <a:spcPts val="1345"/>
              </a:lnSpc>
              <a:spcBef>
                <a:spcPts val="300"/>
              </a:spcBef>
              <a:spcAft>
                <a:spcPts val="300"/>
              </a:spcAft>
            </a:pP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右边窗口中的</a:t>
            </a:r>
            <a:r>
              <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2400" kern="100" dirty="0">
                <a:effectLst/>
                <a:latin typeface="等线" panose="02010600030101010101" pitchFamily="2" charset="-122"/>
                <a:ea typeface="宋体" panose="02010600030101010101" pitchFamily="2" charset="-122"/>
                <a:cs typeface="Times New Roman" panose="02020603050405020304" pitchFamily="18" charset="0"/>
              </a:rPr>
              <a:t>由表达式得到</a:t>
            </a:r>
            <a:r>
              <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rPr>
              <a:t>:</a:t>
            </a:r>
          </a:p>
          <a:p>
            <a:pPr algn="just">
              <a:lnSpc>
                <a:spcPts val="1345"/>
              </a:lnSpc>
              <a:spcBef>
                <a:spcPts val="300"/>
              </a:spcBef>
              <a:spcAft>
                <a:spcPts val="300"/>
              </a:spcAft>
            </a:pP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1345"/>
              </a:lnSpc>
              <a:spcBef>
                <a:spcPts val="300"/>
              </a:spcBef>
              <a:spcAft>
                <a:spcPts val="300"/>
              </a:spcAft>
            </a:pPr>
            <a:r>
              <a:rPr lang="en-US" altLang="zh-CN" sz="2400" kern="100" dirty="0">
                <a:effectLst/>
                <a:latin typeface="宋体" panose="02010600030101010101" pitchFamily="2" charset="-122"/>
                <a:ea typeface="等线" panose="02010600030101010101" pitchFamily="2" charset="-122"/>
                <a:cs typeface="Times New Roman" panose="02020603050405020304" pitchFamily="18" charset="0"/>
              </a:rPr>
              <a:t>            1x1+1x0+0x1+1x0+1x1+1x0+0x1+1x0+1x1=3</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Rectangle 2">
            <a:extLst>
              <a:ext uri="{FF2B5EF4-FFF2-40B4-BE49-F238E27FC236}">
                <a16:creationId xmlns:a16="http://schemas.microsoft.com/office/drawing/2014/main" id="{98E54BE6-7DC6-3016-5F76-0439CECFBDA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8451DE3F-0316-8EDE-86D9-CABE58CBBFB0}"/>
              </a:ext>
            </a:extLst>
          </p:cNvPr>
          <p:cNvPicPr>
            <a:picLocks noChangeAspect="1"/>
          </p:cNvPicPr>
          <p:nvPr/>
        </p:nvPicPr>
        <p:blipFill>
          <a:blip r:embed="rId3"/>
          <a:stretch>
            <a:fillRect/>
          </a:stretch>
        </p:blipFill>
        <p:spPr>
          <a:xfrm>
            <a:off x="1981200" y="1571624"/>
            <a:ext cx="8341360" cy="3691255"/>
          </a:xfrm>
          <a:prstGeom prst="rect">
            <a:avLst/>
          </a:prstGeom>
        </p:spPr>
      </p:pic>
    </p:spTree>
    <p:extLst>
      <p:ext uri="{BB962C8B-B14F-4D97-AF65-F5344CB8AC3E}">
        <p14:creationId xmlns:p14="http://schemas.microsoft.com/office/powerpoint/2010/main" val="3641953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卷积运算过程</a:t>
            </a:r>
            <a:endParaRPr lang="en-US" altLang="zh-CN" b="1" dirty="0"/>
          </a:p>
          <a:p>
            <a:endParaRPr lang="en-US" altLang="zh-CN" b="1" dirty="0"/>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2" name="Picture 2">
            <a:extLst>
              <a:ext uri="{FF2B5EF4-FFF2-40B4-BE49-F238E27FC236}">
                <a16:creationId xmlns:a16="http://schemas.microsoft.com/office/drawing/2014/main" id="{5416A2C8-7C1B-9C43-8D45-442A330BB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556" y="2119848"/>
            <a:ext cx="7992888" cy="423650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7289E95-50C0-9910-97BF-89BCD0E02127}"/>
              </a:ext>
            </a:extLst>
          </p:cNvPr>
          <p:cNvSpPr txBox="1"/>
          <p:nvPr/>
        </p:nvSpPr>
        <p:spPr>
          <a:xfrm>
            <a:off x="3559564" y="2915354"/>
            <a:ext cx="1351280" cy="369332"/>
          </a:xfrm>
          <a:prstGeom prst="rect">
            <a:avLst/>
          </a:prstGeom>
          <a:solidFill>
            <a:schemeClr val="tx1"/>
          </a:solidFill>
        </p:spPr>
        <p:txBody>
          <a:bodyPr wrap="square" rtlCol="0">
            <a:spAutoFit/>
          </a:bodyPr>
          <a:lstStyle/>
          <a:p>
            <a:r>
              <a:rPr lang="zh-CN" altLang="en-US" dirty="0">
                <a:solidFill>
                  <a:schemeClr val="bg1"/>
                </a:solidFill>
              </a:rPr>
              <a:t>输入图像</a:t>
            </a:r>
          </a:p>
        </p:txBody>
      </p:sp>
      <p:sp>
        <p:nvSpPr>
          <p:cNvPr id="6" name="文本框 5">
            <a:extLst>
              <a:ext uri="{FF2B5EF4-FFF2-40B4-BE49-F238E27FC236}">
                <a16:creationId xmlns:a16="http://schemas.microsoft.com/office/drawing/2014/main" id="{0536624D-1675-8D40-7BD3-D09A6BE6F623}"/>
              </a:ext>
            </a:extLst>
          </p:cNvPr>
          <p:cNvSpPr txBox="1"/>
          <p:nvPr/>
        </p:nvSpPr>
        <p:spPr>
          <a:xfrm>
            <a:off x="6150364" y="3059668"/>
            <a:ext cx="1351280" cy="369332"/>
          </a:xfrm>
          <a:prstGeom prst="rect">
            <a:avLst/>
          </a:prstGeom>
          <a:solidFill>
            <a:schemeClr val="tx1"/>
          </a:solidFill>
        </p:spPr>
        <p:txBody>
          <a:bodyPr wrap="square" rtlCol="0">
            <a:spAutoFit/>
          </a:bodyPr>
          <a:lstStyle/>
          <a:p>
            <a:pPr algn="ctr"/>
            <a:r>
              <a:rPr lang="zh-CN" altLang="en-US" dirty="0">
                <a:solidFill>
                  <a:schemeClr val="bg1"/>
                </a:solidFill>
              </a:rPr>
              <a:t>卷积核</a:t>
            </a:r>
          </a:p>
        </p:txBody>
      </p:sp>
      <p:sp>
        <p:nvSpPr>
          <p:cNvPr id="7" name="文本框 6">
            <a:extLst>
              <a:ext uri="{FF2B5EF4-FFF2-40B4-BE49-F238E27FC236}">
                <a16:creationId xmlns:a16="http://schemas.microsoft.com/office/drawing/2014/main" id="{9DAACD2D-AADD-7369-3846-56E371B4BB97}"/>
              </a:ext>
            </a:extLst>
          </p:cNvPr>
          <p:cNvSpPr txBox="1"/>
          <p:nvPr/>
        </p:nvSpPr>
        <p:spPr>
          <a:xfrm>
            <a:off x="8090924" y="3067754"/>
            <a:ext cx="1351280" cy="369332"/>
          </a:xfrm>
          <a:prstGeom prst="rect">
            <a:avLst/>
          </a:prstGeom>
          <a:solidFill>
            <a:schemeClr val="tx1"/>
          </a:solidFill>
        </p:spPr>
        <p:txBody>
          <a:bodyPr wrap="square" rtlCol="0">
            <a:spAutoFit/>
          </a:bodyPr>
          <a:lstStyle/>
          <a:p>
            <a:pPr algn="ctr"/>
            <a:r>
              <a:rPr lang="zh-CN" altLang="en-US" dirty="0">
                <a:solidFill>
                  <a:schemeClr val="bg1"/>
                </a:solidFill>
              </a:rPr>
              <a:t>特征图</a:t>
            </a:r>
          </a:p>
        </p:txBody>
      </p:sp>
    </p:spTree>
    <p:extLst>
      <p:ext uri="{BB962C8B-B14F-4D97-AF65-F5344CB8AC3E}">
        <p14:creationId xmlns:p14="http://schemas.microsoft.com/office/powerpoint/2010/main" val="2743629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全连接网络处理图像（灰色，单通道）</a:t>
            </a:r>
            <a:endParaRPr lang="en-US" altLang="zh-CN" b="1" dirty="0"/>
          </a:p>
          <a:p>
            <a:endParaRPr lang="en-US" altLang="zh-CN" b="1" dirty="0"/>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4CC8933D-1558-8CEC-857D-C77C4B41982D}"/>
              </a:ext>
            </a:extLst>
          </p:cNvPr>
          <p:cNvPicPr>
            <a:picLocks noChangeAspect="1"/>
          </p:cNvPicPr>
          <p:nvPr/>
        </p:nvPicPr>
        <p:blipFill>
          <a:blip r:embed="rId3"/>
          <a:stretch>
            <a:fillRect/>
          </a:stretch>
        </p:blipFill>
        <p:spPr>
          <a:xfrm>
            <a:off x="1980564" y="1952894"/>
            <a:ext cx="8111879" cy="4153266"/>
          </a:xfrm>
          <a:prstGeom prst="rect">
            <a:avLst/>
          </a:prstGeom>
        </p:spPr>
      </p:pic>
    </p:spTree>
    <p:extLst>
      <p:ext uri="{BB962C8B-B14F-4D97-AF65-F5344CB8AC3E}">
        <p14:creationId xmlns:p14="http://schemas.microsoft.com/office/powerpoint/2010/main" val="2471220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全连接网络处理图像（彩色色，</a:t>
            </a:r>
            <a:r>
              <a:rPr lang="en-US" altLang="zh-CN" b="1" dirty="0"/>
              <a:t>3</a:t>
            </a:r>
            <a:r>
              <a:rPr lang="zh-CN" altLang="en-US" b="1" dirty="0"/>
              <a:t>通道）</a:t>
            </a:r>
            <a:endParaRPr lang="en-US" altLang="zh-CN" b="1" dirty="0"/>
          </a:p>
          <a:p>
            <a:endParaRPr lang="en-US" altLang="zh-CN" b="1" dirty="0"/>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3" name="图片 12">
            <a:extLst>
              <a:ext uri="{FF2B5EF4-FFF2-40B4-BE49-F238E27FC236}">
                <a16:creationId xmlns:a16="http://schemas.microsoft.com/office/drawing/2014/main" id="{E0D5613B-671A-8004-8A2D-2415ABCB1F64}"/>
              </a:ext>
            </a:extLst>
          </p:cNvPr>
          <p:cNvPicPr>
            <a:picLocks noChangeAspect="1"/>
          </p:cNvPicPr>
          <p:nvPr/>
        </p:nvPicPr>
        <p:blipFill>
          <a:blip r:embed="rId3"/>
          <a:stretch>
            <a:fillRect/>
          </a:stretch>
        </p:blipFill>
        <p:spPr>
          <a:xfrm>
            <a:off x="1862844" y="2079624"/>
            <a:ext cx="8229600" cy="4276726"/>
          </a:xfrm>
          <a:prstGeom prst="rect">
            <a:avLst/>
          </a:prstGeom>
        </p:spPr>
      </p:pic>
    </p:spTree>
    <p:extLst>
      <p:ext uri="{BB962C8B-B14F-4D97-AF65-F5344CB8AC3E}">
        <p14:creationId xmlns:p14="http://schemas.microsoft.com/office/powerpoint/2010/main" val="24547695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卷积网络处理图像不同卷积核提取不同特征</a:t>
            </a:r>
            <a:endParaRPr lang="en-US" altLang="zh-CN" b="1" dirty="0"/>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7CB948E3-30CF-6818-70D2-06D595FDED0A}"/>
              </a:ext>
            </a:extLst>
          </p:cNvPr>
          <p:cNvPicPr>
            <a:picLocks noChangeAspect="1"/>
          </p:cNvPicPr>
          <p:nvPr/>
        </p:nvPicPr>
        <p:blipFill>
          <a:blip r:embed="rId3"/>
          <a:stretch>
            <a:fillRect/>
          </a:stretch>
        </p:blipFill>
        <p:spPr>
          <a:xfrm>
            <a:off x="1616366" y="1941061"/>
            <a:ext cx="8391234" cy="3819708"/>
          </a:xfrm>
          <a:prstGeom prst="rect">
            <a:avLst/>
          </a:prstGeom>
        </p:spPr>
      </p:pic>
      <p:sp>
        <p:nvSpPr>
          <p:cNvPr id="6" name="文本框 5">
            <a:extLst>
              <a:ext uri="{FF2B5EF4-FFF2-40B4-BE49-F238E27FC236}">
                <a16:creationId xmlns:a16="http://schemas.microsoft.com/office/drawing/2014/main" id="{8A11551C-EE4C-B3B1-FCFF-283ED51494E2}"/>
              </a:ext>
            </a:extLst>
          </p:cNvPr>
          <p:cNvSpPr txBox="1"/>
          <p:nvPr/>
        </p:nvSpPr>
        <p:spPr>
          <a:xfrm>
            <a:off x="2275840" y="5740400"/>
            <a:ext cx="7081520" cy="923330"/>
          </a:xfrm>
          <a:prstGeom prst="rect">
            <a:avLst/>
          </a:prstGeom>
          <a:noFill/>
        </p:spPr>
        <p:txBody>
          <a:bodyPr wrap="square" rtlCol="0">
            <a:spAutoFit/>
          </a:bodyPr>
          <a:lstStyle/>
          <a:p>
            <a:r>
              <a:rPr lang="zh-CN" altLang="en-US" b="0" i="0" dirty="0">
                <a:solidFill>
                  <a:srgbClr val="333333"/>
                </a:solidFill>
                <a:effectLst/>
                <a:latin typeface="-apple-system"/>
              </a:rPr>
              <a:t>使用不同卷积核可提取不同特征；</a:t>
            </a:r>
            <a:endParaRPr lang="en-US" altLang="zh-CN" b="0" i="0" dirty="0">
              <a:solidFill>
                <a:srgbClr val="333333"/>
              </a:solidFill>
              <a:effectLst/>
              <a:latin typeface="-apple-system"/>
            </a:endParaRPr>
          </a:p>
          <a:p>
            <a:r>
              <a:rPr lang="zh-CN" altLang="en-US" dirty="0"/>
              <a:t>卷积运算能够保留输入图像中的空间局部特征；</a:t>
            </a:r>
            <a:endParaRPr lang="en-US" altLang="zh-CN" dirty="0"/>
          </a:p>
          <a:p>
            <a:r>
              <a:rPr lang="zh-CN" altLang="en-US" dirty="0"/>
              <a:t>卷积操作能够自动从输入图像中提取局部特征，如边缘、纹理等；</a:t>
            </a:r>
            <a:endParaRPr lang="en-US" altLang="zh-CN" dirty="0"/>
          </a:p>
        </p:txBody>
      </p:sp>
    </p:spTree>
    <p:extLst>
      <p:ext uri="{BB962C8B-B14F-4D97-AF65-F5344CB8AC3E}">
        <p14:creationId xmlns:p14="http://schemas.microsoft.com/office/powerpoint/2010/main" val="1779315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卷积网络的平移不变性</a:t>
            </a:r>
            <a:endParaRPr lang="en-US" altLang="zh-CN" b="1" dirty="0"/>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705F257A-4F3A-9963-E4D0-38B8F02E1C38}"/>
              </a:ext>
            </a:extLst>
          </p:cNvPr>
          <p:cNvPicPr>
            <a:picLocks noChangeAspect="1"/>
          </p:cNvPicPr>
          <p:nvPr/>
        </p:nvPicPr>
        <p:blipFill>
          <a:blip r:embed="rId3"/>
          <a:stretch>
            <a:fillRect/>
          </a:stretch>
        </p:blipFill>
        <p:spPr>
          <a:xfrm>
            <a:off x="1708732" y="2066790"/>
            <a:ext cx="8383712" cy="4289559"/>
          </a:xfrm>
          <a:prstGeom prst="rect">
            <a:avLst/>
          </a:prstGeom>
        </p:spPr>
      </p:pic>
    </p:spTree>
    <p:extLst>
      <p:ext uri="{BB962C8B-B14F-4D97-AF65-F5344CB8AC3E}">
        <p14:creationId xmlns:p14="http://schemas.microsoft.com/office/powerpoint/2010/main" val="3128576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卷积网络的基于分</a:t>
            </a:r>
            <a:r>
              <a:rPr lang="zh-CN" altLang="zh-CN" b="1" dirty="0"/>
              <a:t>层</a:t>
            </a:r>
            <a:r>
              <a:rPr lang="zh-CN" altLang="en-US" b="1" dirty="0"/>
              <a:t>结构的</a:t>
            </a:r>
            <a:r>
              <a:rPr lang="zh-CN" altLang="zh-CN" b="1" dirty="0"/>
              <a:t>特征提取</a:t>
            </a:r>
            <a:endParaRPr lang="en-US" altLang="zh-CN" b="1" dirty="0"/>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B430B5F7-F827-0AEC-BA5E-8FAC49F054A0}"/>
              </a:ext>
            </a:extLst>
          </p:cNvPr>
          <p:cNvPicPr>
            <a:picLocks noChangeAspect="1"/>
          </p:cNvPicPr>
          <p:nvPr/>
        </p:nvPicPr>
        <p:blipFill>
          <a:blip r:embed="rId3"/>
          <a:stretch>
            <a:fillRect/>
          </a:stretch>
        </p:blipFill>
        <p:spPr>
          <a:xfrm>
            <a:off x="1862844" y="1952894"/>
            <a:ext cx="8229600" cy="4403455"/>
          </a:xfrm>
          <a:prstGeom prst="rect">
            <a:avLst/>
          </a:prstGeom>
        </p:spPr>
      </p:pic>
    </p:spTree>
    <p:extLst>
      <p:ext uri="{BB962C8B-B14F-4D97-AF65-F5344CB8AC3E}">
        <p14:creationId xmlns:p14="http://schemas.microsoft.com/office/powerpoint/2010/main" val="2913646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3024116" cy="1904733"/>
          </a:xfrm>
          <a:ln>
            <a:solidFill>
              <a:srgbClr val="0070C0"/>
            </a:solidFill>
          </a:ln>
        </p:spPr>
        <p:txBody>
          <a:bodyPr>
            <a:normAutofit lnSpcReduction="10000"/>
          </a:bodyPr>
          <a:lstStyle/>
          <a:p>
            <a:r>
              <a:rPr lang="en-US" altLang="zh-CN" b="1" dirty="0" err="1"/>
              <a:t>AlexNet</a:t>
            </a:r>
            <a:r>
              <a:rPr lang="zh-CN" altLang="en-US" b="1" dirty="0"/>
              <a:t>网络结构（</a:t>
            </a:r>
            <a:r>
              <a:rPr lang="en-US" altLang="zh-CN" b="1" dirty="0"/>
              <a:t>2012</a:t>
            </a:r>
            <a:r>
              <a:rPr lang="zh-CN" altLang="en-US" b="1" dirty="0"/>
              <a:t>年，由</a:t>
            </a:r>
            <a:r>
              <a:rPr lang="en-US" altLang="zh-CN" b="1" dirty="0"/>
              <a:t>Alex</a:t>
            </a:r>
            <a:r>
              <a:rPr lang="zh-CN" altLang="en-US" b="1" dirty="0"/>
              <a:t>等提出，基于</a:t>
            </a:r>
            <a:r>
              <a:rPr lang="en-US" altLang="zh-CN" sz="2600" dirty="0">
                <a:effectLst/>
                <a:latin typeface="等线" panose="02010600030101010101" pitchFamily="2" charset="-122"/>
                <a:cs typeface="Times New Roman" panose="02020603050405020304" pitchFamily="18" charset="0"/>
              </a:rPr>
              <a:t>ImageNet</a:t>
            </a:r>
            <a:r>
              <a:rPr lang="zh-CN" altLang="en-US" sz="2600" dirty="0">
                <a:effectLst/>
                <a:latin typeface="等线" panose="02010600030101010101" pitchFamily="2" charset="-122"/>
                <a:cs typeface="Times New Roman" panose="02020603050405020304" pitchFamily="18" charset="0"/>
              </a:rPr>
              <a:t>数据集</a:t>
            </a:r>
            <a:r>
              <a:rPr lang="zh-CN" altLang="en-US" b="1" dirty="0"/>
              <a:t>）</a:t>
            </a: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DDDBDDBC-190D-8B17-463C-21F5E98DCCC3}"/>
              </a:ext>
            </a:extLst>
          </p:cNvPr>
          <p:cNvPicPr>
            <a:picLocks noChangeAspect="1"/>
          </p:cNvPicPr>
          <p:nvPr/>
        </p:nvPicPr>
        <p:blipFill>
          <a:blip r:embed="rId3"/>
          <a:stretch>
            <a:fillRect/>
          </a:stretch>
        </p:blipFill>
        <p:spPr>
          <a:xfrm>
            <a:off x="5090160" y="1250428"/>
            <a:ext cx="4064000" cy="5212807"/>
          </a:xfrm>
          <a:prstGeom prst="rect">
            <a:avLst/>
          </a:prstGeom>
        </p:spPr>
      </p:pic>
    </p:spTree>
    <p:extLst>
      <p:ext uri="{BB962C8B-B14F-4D97-AF65-F5344CB8AC3E}">
        <p14:creationId xmlns:p14="http://schemas.microsoft.com/office/powerpoint/2010/main" val="2495060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524001" y="214313"/>
            <a:ext cx="8686799" cy="1143000"/>
          </a:xfrm>
        </p:spPr>
        <p:txBody>
          <a:bodyPr>
            <a:normAutofit/>
          </a:bodyPr>
          <a:lstStyle/>
          <a:p>
            <a:pPr eaLnBrk="1" hangingPunct="1">
              <a:defRPr/>
            </a:pPr>
            <a:r>
              <a:rPr lang="zh-CN" altLang="en-US" sz="4800" dirty="0"/>
              <a:t>第</a:t>
            </a:r>
            <a:r>
              <a:rPr lang="en-US" altLang="zh-CN" sz="4800" dirty="0"/>
              <a:t>2</a:t>
            </a:r>
            <a:r>
              <a:rPr lang="zh-CN" altLang="en-US" sz="4800" dirty="0"/>
              <a:t>章 深度神经网络</a:t>
            </a:r>
            <a:r>
              <a:rPr lang="en-US" altLang="zh-CN" sz="2200" dirty="0"/>
              <a:t>—</a:t>
            </a:r>
            <a:r>
              <a:rPr lang="zh-CN" altLang="en-US" sz="3600" dirty="0"/>
              <a:t>卷积神经网络</a:t>
            </a:r>
            <a:endParaRPr lang="en-US" altLang="zh-CN" sz="3600" dirty="0"/>
          </a:p>
        </p:txBody>
      </p:sp>
      <p:sp>
        <p:nvSpPr>
          <p:cNvPr id="3" name="内容占位符 5">
            <a:extLst>
              <a:ext uri="{FF2B5EF4-FFF2-40B4-BE49-F238E27FC236}">
                <a16:creationId xmlns:a16="http://schemas.microsoft.com/office/drawing/2014/main" id="{82040DA6-17E8-C785-59C4-E57967479026}"/>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en-US" altLang="zh-CN" b="1" dirty="0" err="1"/>
              <a:t>AlexNet</a:t>
            </a:r>
            <a:r>
              <a:rPr lang="zh-CN" altLang="en-US" b="1" dirty="0"/>
              <a:t>网络创新点或主要贡献</a:t>
            </a: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CDF690F5-0ED4-7F47-2E17-5B341CDDC7A9}"/>
              </a:ext>
            </a:extLst>
          </p:cNvPr>
          <p:cNvSpPr txBox="1">
            <a:spLocks/>
          </p:cNvSpPr>
          <p:nvPr/>
        </p:nvSpPr>
        <p:spPr bwMode="auto">
          <a:xfrm>
            <a:off x="1910080" y="1977695"/>
            <a:ext cx="8162044" cy="4260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采用深度卷积神经网络架构</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5</a:t>
            </a:r>
            <a:r>
              <a:rPr lang="zh-CN" altLang="en-US" sz="2400" dirty="0">
                <a:solidFill>
                  <a:srgbClr val="222222"/>
                </a:solidFill>
                <a:latin typeface="arial" panose="020B0604020202020204" pitchFamily="34" charset="0"/>
                <a:ea typeface="等线" panose="02010600030101010101" pitchFamily="2" charset="-122"/>
              </a:rPr>
              <a:t>个</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卷积层</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+3</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个全连接层。</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首次使用</a:t>
            </a:r>
            <a:r>
              <a:rPr lang="en-US" altLang="zh-CN" sz="2400" dirty="0" err="1">
                <a:solidFill>
                  <a:srgbClr val="222222"/>
                </a:solidFill>
                <a:latin typeface="arial" panose="020B0604020202020204" pitchFamily="34" charset="0"/>
                <a:ea typeface="等线" panose="02010600030101010101" pitchFamily="2" charset="-122"/>
              </a:rPr>
              <a:t>ReLU</a:t>
            </a:r>
            <a:r>
              <a:rPr lang="zh-CN" altLang="en-US" sz="2400" dirty="0">
                <a:solidFill>
                  <a:srgbClr val="222222"/>
                </a:solidFill>
                <a:latin typeface="arial" panose="020B0604020202020204" pitchFamily="34" charset="0"/>
                <a:ea typeface="等线" panose="02010600030101010101" pitchFamily="2" charset="-122"/>
              </a:rPr>
              <a:t>为激活函数</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相比于传统的</a:t>
            </a:r>
            <a:r>
              <a:rPr lang="en-US" altLang="zh-CN" sz="2400" dirty="0">
                <a:solidFill>
                  <a:srgbClr val="222222"/>
                </a:solidFill>
                <a:latin typeface="arial" panose="020B0604020202020204" pitchFamily="34" charset="0"/>
                <a:ea typeface="等线" panose="02010600030101010101" pitchFamily="2" charset="-122"/>
              </a:rPr>
              <a:t>Sigmoid</a:t>
            </a:r>
            <a:r>
              <a:rPr lang="zh-CN" altLang="en-US" sz="2400" dirty="0">
                <a:solidFill>
                  <a:srgbClr val="222222"/>
                </a:solidFill>
                <a:latin typeface="arial" panose="020B0604020202020204" pitchFamily="34" charset="0"/>
                <a:ea typeface="等线" panose="02010600030101010101" pitchFamily="2" charset="-122"/>
              </a:rPr>
              <a:t>或</a:t>
            </a:r>
            <a:r>
              <a:rPr lang="en-US" altLang="zh-CN" sz="2400" dirty="0">
                <a:solidFill>
                  <a:srgbClr val="222222"/>
                </a:solidFill>
                <a:latin typeface="arial" panose="020B0604020202020204" pitchFamily="34" charset="0"/>
                <a:ea typeface="等线" panose="02010600030101010101" pitchFamily="2" charset="-122"/>
              </a:rPr>
              <a:t>Tanh</a:t>
            </a:r>
            <a:r>
              <a:rPr lang="zh-CN" altLang="en-US" sz="2400" dirty="0">
                <a:solidFill>
                  <a:srgbClr val="222222"/>
                </a:solidFill>
                <a:latin typeface="arial" panose="020B0604020202020204" pitchFamily="34" charset="0"/>
                <a:ea typeface="等线" panose="02010600030101010101" pitchFamily="2" charset="-122"/>
              </a:rPr>
              <a:t>激活函数，</a:t>
            </a:r>
            <a:r>
              <a:rPr lang="en-US" altLang="zh-CN" sz="2400" dirty="0" err="1">
                <a:solidFill>
                  <a:srgbClr val="222222"/>
                </a:solidFill>
                <a:latin typeface="arial" panose="020B0604020202020204" pitchFamily="34" charset="0"/>
                <a:ea typeface="等线" panose="02010600030101010101" pitchFamily="2" charset="-122"/>
              </a:rPr>
              <a:t>ReLU</a:t>
            </a:r>
            <a:r>
              <a:rPr lang="zh-CN" altLang="en-US" sz="2400" dirty="0">
                <a:solidFill>
                  <a:srgbClr val="222222"/>
                </a:solidFill>
                <a:latin typeface="arial" panose="020B0604020202020204" pitchFamily="34" charset="0"/>
                <a:ea typeface="等线" panose="02010600030101010101" pitchFamily="2" charset="-122"/>
              </a:rPr>
              <a:t>具有更快的收敛速度、更高的计算效率以及更好的缓解梯度消失问题的能力。</a:t>
            </a:r>
            <a:endParaRPr lang="en-US" altLang="zh-CN" sz="2400" dirty="0">
              <a:solidFill>
                <a:srgbClr val="222222"/>
              </a:solidFill>
              <a:latin typeface="arial" panose="020B0604020202020204" pitchFamily="34" charset="0"/>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使用</a:t>
            </a:r>
            <a:r>
              <a:rPr lang="en-US" altLang="zh-CN" sz="2400" dirty="0">
                <a:solidFill>
                  <a:srgbClr val="222222"/>
                </a:solidFill>
                <a:latin typeface="arial" panose="020B0604020202020204" pitchFamily="34" charset="0"/>
                <a:ea typeface="等线" panose="02010600030101010101" pitchFamily="2" charset="-122"/>
              </a:rPr>
              <a:t>GPU</a:t>
            </a:r>
            <a:r>
              <a:rPr lang="zh-CN" altLang="en-US" sz="2400" dirty="0">
                <a:solidFill>
                  <a:srgbClr val="222222"/>
                </a:solidFill>
                <a:latin typeface="arial" panose="020B0604020202020204" pitchFamily="34" charset="0"/>
                <a:ea typeface="等线" panose="02010600030101010101" pitchFamily="2" charset="-122"/>
              </a:rPr>
              <a:t>加速</a:t>
            </a:r>
            <a:endParaRPr lang="en-US" altLang="zh-CN" sz="2400" dirty="0">
              <a:solidFill>
                <a:srgbClr val="222222"/>
              </a:solidFill>
              <a:latin typeface="arial" panose="020B0604020202020204" pitchFamily="34" charset="0"/>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数据增强和</a:t>
            </a:r>
            <a:r>
              <a:rPr lang="en-US" altLang="zh-CN" sz="2400" dirty="0">
                <a:solidFill>
                  <a:srgbClr val="222222"/>
                </a:solidFill>
                <a:latin typeface="arial" panose="020B0604020202020204" pitchFamily="34" charset="0"/>
                <a:ea typeface="等线" panose="02010600030101010101" pitchFamily="2" charset="-122"/>
              </a:rPr>
              <a:t>Dropout</a:t>
            </a:r>
            <a:r>
              <a:rPr lang="zh-CN" altLang="en-US" sz="2400" dirty="0">
                <a:solidFill>
                  <a:srgbClr val="222222"/>
                </a:solidFill>
                <a:latin typeface="arial" panose="020B0604020202020204" pitchFamily="34" charset="0"/>
                <a:ea typeface="等线" panose="02010600030101010101" pitchFamily="2" charset="-122"/>
              </a:rPr>
              <a:t>技术</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err="1">
                <a:solidFill>
                  <a:srgbClr val="222222"/>
                </a:solidFill>
                <a:latin typeface="arial" panose="020B0604020202020204" pitchFamily="34" charset="0"/>
                <a:ea typeface="等线" panose="02010600030101010101" pitchFamily="2" charset="-122"/>
              </a:rPr>
              <a:t>AlexNet</a:t>
            </a:r>
            <a:r>
              <a:rPr lang="zh-CN" altLang="en-US" sz="2400" dirty="0">
                <a:solidFill>
                  <a:srgbClr val="222222"/>
                </a:solidFill>
                <a:latin typeface="arial" panose="020B0604020202020204" pitchFamily="34" charset="0"/>
                <a:ea typeface="等线" panose="02010600030101010101" pitchFamily="2" charset="-122"/>
              </a:rPr>
              <a:t>在训练过程中采用了数据增强技术，通过对原始图像进行平移、翻转等操作来增加训练样本的数量和多样性。</a:t>
            </a:r>
          </a:p>
          <a:p>
            <a:pPr marL="273050"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arial" panose="020B0604020202020204" pitchFamily="34" charset="0"/>
              <a:ea typeface="等线" panose="02010600030101010101" pitchFamily="2" charset="-122"/>
            </a:endParaRPr>
          </a:p>
          <a:p>
            <a:pPr lvl="1" eaLnBrk="0" hangingPunct="0">
              <a:spcBef>
                <a:spcPct val="20000"/>
              </a:spcBef>
              <a:buClr>
                <a:srgbClr val="0BD0D9"/>
              </a:buClr>
              <a:buSzPct val="95000"/>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651603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59280" y="1967535"/>
            <a:ext cx="882904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卷积核是一种可学习的滤波器，</a:t>
            </a:r>
            <a:r>
              <a:rPr lang="zh-CN" altLang="en-US" sz="2400" b="0" i="0" dirty="0">
                <a:solidFill>
                  <a:srgbClr val="05073B"/>
                </a:solidFill>
                <a:effectLst/>
                <a:highlight>
                  <a:srgbClr val="FDFDFE"/>
                </a:highlight>
                <a:latin typeface="-apple-system"/>
              </a:rPr>
              <a:t>它通过在图像上滑动并执行卷积操作，将局部像素加权平均后输出到特征图。卷积核的大小如</a:t>
            </a:r>
            <a:r>
              <a:rPr lang="en-US" altLang="zh-CN" sz="2400" b="0" i="0" dirty="0">
                <a:solidFill>
                  <a:srgbClr val="05073B"/>
                </a:solidFill>
                <a:effectLst/>
                <a:highlight>
                  <a:srgbClr val="FDFDFE"/>
                </a:highlight>
                <a:latin typeface="-apple-system"/>
              </a:rPr>
              <a:t>1x1</a:t>
            </a:r>
            <a:r>
              <a:rPr lang="zh-CN" altLang="en-US" sz="2400" b="0" i="0" dirty="0">
                <a:solidFill>
                  <a:srgbClr val="05073B"/>
                </a:solidFill>
                <a:effectLst/>
                <a:highlight>
                  <a:srgbClr val="FDFDFE"/>
                </a:highlight>
                <a:latin typeface="-apple-system"/>
              </a:rPr>
              <a:t>、</a:t>
            </a:r>
            <a:r>
              <a:rPr lang="en-US" altLang="zh-CN" sz="2400" b="0" i="0" dirty="0">
                <a:solidFill>
                  <a:srgbClr val="05073B"/>
                </a:solidFill>
                <a:effectLst/>
                <a:highlight>
                  <a:srgbClr val="FDFDFE"/>
                </a:highlight>
                <a:latin typeface="-apple-system"/>
              </a:rPr>
              <a:t>3x3</a:t>
            </a:r>
            <a:r>
              <a:rPr lang="zh-CN" altLang="en-US" sz="2400" b="0" i="0" dirty="0">
                <a:solidFill>
                  <a:srgbClr val="05073B"/>
                </a:solidFill>
                <a:effectLst/>
                <a:highlight>
                  <a:srgbClr val="FDFDFE"/>
                </a:highlight>
                <a:latin typeface="-apple-system"/>
              </a:rPr>
              <a:t>或</a:t>
            </a:r>
            <a:r>
              <a:rPr lang="en-US" altLang="zh-CN" sz="2400" b="0" i="0" dirty="0">
                <a:solidFill>
                  <a:srgbClr val="05073B"/>
                </a:solidFill>
                <a:effectLst/>
                <a:highlight>
                  <a:srgbClr val="FDFDFE"/>
                </a:highlight>
                <a:latin typeface="-apple-system"/>
              </a:rPr>
              <a:t>5x5</a:t>
            </a:r>
            <a:r>
              <a:rPr lang="zh-CN" altLang="en-US" sz="2400" dirty="0">
                <a:solidFill>
                  <a:srgbClr val="222222"/>
                </a:solidFill>
                <a:latin typeface="arial" panose="020B0604020202020204" pitchFamily="34" charset="0"/>
                <a:ea typeface="等线" panose="02010600030101010101" pitchFamily="2" charset="-122"/>
              </a:rPr>
              <a:t>。</a:t>
            </a:r>
            <a:endParaRPr lang="en-US" altLang="zh-CN" sz="2400" dirty="0">
              <a:solidFill>
                <a:srgbClr val="222222"/>
              </a:solidFill>
              <a:latin typeface="arial" panose="020B0604020202020204" pitchFamily="34" charset="0"/>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不同的卷积核犹如不同的视角，可获取不同的信息；不同卷积核大小，可提取不同层次的特征。</a:t>
            </a:r>
            <a:endParaRPr lang="en-US" altLang="zh-CN" sz="2400" dirty="0">
              <a:solidFill>
                <a:srgbClr val="222222"/>
              </a:solidFill>
              <a:latin typeface="arial" panose="020B0604020202020204" pitchFamily="34" charset="0"/>
              <a:ea typeface="等线" panose="02010600030101010101" pitchFamily="2" charset="-122"/>
            </a:endParaRPr>
          </a:p>
          <a:p>
            <a:pPr lvl="1" eaLnBrk="0" hangingPunct="0">
              <a:spcBef>
                <a:spcPct val="20000"/>
              </a:spcBef>
              <a:buClr>
                <a:srgbClr val="0BD0D9"/>
              </a:buClr>
              <a:buSzPct val="95000"/>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内容占位符 5">
            <a:extLst>
              <a:ext uri="{FF2B5EF4-FFF2-40B4-BE49-F238E27FC236}">
                <a16:creationId xmlns:a16="http://schemas.microsoft.com/office/drawing/2014/main" id="{9E427DDB-AD36-B59E-6227-F02924174FFA}"/>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卷积核</a:t>
            </a:r>
            <a:endParaRPr lang="en-US" altLang="zh-CN" dirty="0"/>
          </a:p>
        </p:txBody>
      </p:sp>
      <p:pic>
        <p:nvPicPr>
          <p:cNvPr id="3" name="图片 2">
            <a:extLst>
              <a:ext uri="{FF2B5EF4-FFF2-40B4-BE49-F238E27FC236}">
                <a16:creationId xmlns:a16="http://schemas.microsoft.com/office/drawing/2014/main" id="{5BB90435-97F7-F17C-CB75-49B9A54B36B3}"/>
              </a:ext>
            </a:extLst>
          </p:cNvPr>
          <p:cNvPicPr>
            <a:picLocks noChangeAspect="1"/>
          </p:cNvPicPr>
          <p:nvPr/>
        </p:nvPicPr>
        <p:blipFill>
          <a:blip r:embed="rId3"/>
          <a:srcRect/>
          <a:stretch>
            <a:fillRect/>
          </a:stretch>
        </p:blipFill>
        <p:spPr bwMode="auto">
          <a:xfrm>
            <a:off x="2477929" y="4094480"/>
            <a:ext cx="7614516" cy="2397761"/>
          </a:xfrm>
          <a:prstGeom prst="rect">
            <a:avLst/>
          </a:prstGeom>
          <a:noFill/>
          <a:ln w="9525">
            <a:noFill/>
            <a:miter lim="800000"/>
            <a:headEnd/>
            <a:tailEnd/>
          </a:ln>
        </p:spPr>
      </p:pic>
    </p:spTree>
    <p:extLst>
      <p:ext uri="{BB962C8B-B14F-4D97-AF65-F5344CB8AC3E}">
        <p14:creationId xmlns:p14="http://schemas.microsoft.com/office/powerpoint/2010/main" val="99678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28775" y="214313"/>
            <a:ext cx="10001250" cy="1143000"/>
          </a:xfrm>
        </p:spPr>
        <p:txBody>
          <a:bodyPr>
            <a:normAutofit/>
          </a:bodyPr>
          <a:lstStyle/>
          <a:p>
            <a:pPr eaLnBrk="1" hangingPunct="1">
              <a:defRPr/>
            </a:pPr>
            <a:r>
              <a:rPr lang="zh-CN" altLang="en-US" sz="5400" dirty="0"/>
              <a:t>第</a:t>
            </a:r>
            <a:r>
              <a:rPr lang="en-US" altLang="zh-CN" sz="5400" dirty="0"/>
              <a:t>2</a:t>
            </a:r>
            <a:r>
              <a:rPr lang="zh-CN" altLang="en-US" sz="5400" dirty="0"/>
              <a:t>章 深度神经网络</a:t>
            </a:r>
            <a:r>
              <a:rPr lang="en-US" altLang="zh-CN" sz="5400" dirty="0"/>
              <a:t>—</a:t>
            </a:r>
            <a:r>
              <a:rPr lang="zh-CN" altLang="en-US" sz="3600" dirty="0"/>
              <a:t>神经网络基础</a:t>
            </a:r>
            <a:endParaRPr lang="en-US" altLang="zh-CN" sz="36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857374"/>
            <a:ext cx="8229600"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Rectangle 2">
            <a:extLst>
              <a:ext uri="{FF2B5EF4-FFF2-40B4-BE49-F238E27FC236}">
                <a16:creationId xmlns:a16="http://schemas.microsoft.com/office/drawing/2014/main" id="{B7306C52-43FE-BAE8-CBF8-8EC999F3C147}"/>
              </a:ext>
            </a:extLst>
          </p:cNvPr>
          <p:cNvSpPr>
            <a:spLocks noChangeArrowheads="1"/>
          </p:cNvSpPr>
          <p:nvPr/>
        </p:nvSpPr>
        <p:spPr bwMode="auto">
          <a:xfrm>
            <a:off x="3981450" y="374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内容占位符 5">
            <a:extLst>
              <a:ext uri="{FF2B5EF4-FFF2-40B4-BE49-F238E27FC236}">
                <a16:creationId xmlns:a16="http://schemas.microsoft.com/office/drawing/2014/main" id="{54469D4E-15DB-E964-975C-DC1D5BE049F9}"/>
              </a:ext>
            </a:extLst>
          </p:cNvPr>
          <p:cNvSpPr>
            <a:spLocks noGrp="1"/>
          </p:cNvSpPr>
          <p:nvPr>
            <p:ph idx="1"/>
          </p:nvPr>
        </p:nvSpPr>
        <p:spPr>
          <a:xfrm>
            <a:off x="1981200" y="1345140"/>
            <a:ext cx="8229600" cy="512235"/>
          </a:xfrm>
          <a:ln>
            <a:solidFill>
              <a:srgbClr val="0070C0"/>
            </a:solidFill>
          </a:ln>
        </p:spPr>
        <p:txBody>
          <a:bodyPr>
            <a:normAutofit/>
          </a:bodyPr>
          <a:lstStyle/>
          <a:p>
            <a:r>
              <a:rPr lang="zh-CN" altLang="en-US" sz="2800" b="1" dirty="0">
                <a:solidFill>
                  <a:prstClr val="black"/>
                </a:solidFill>
                <a:latin typeface="等线" panose="020F0502020204030204"/>
              </a:rPr>
              <a:t>第二次浪潮的开启</a:t>
            </a:r>
            <a:endParaRPr lang="en-US" altLang="zh-CN" sz="2800" b="1" dirty="0">
              <a:solidFill>
                <a:prstClr val="black"/>
              </a:solidFill>
              <a:latin typeface="等线" panose="020F0502020204030204"/>
            </a:endParaRPr>
          </a:p>
          <a:p>
            <a:endParaRPr lang="en-US" altLang="zh-CN" b="1" dirty="0"/>
          </a:p>
        </p:txBody>
      </p:sp>
      <p:sp>
        <p:nvSpPr>
          <p:cNvPr id="9" name="内容占位符 5">
            <a:extLst>
              <a:ext uri="{FF2B5EF4-FFF2-40B4-BE49-F238E27FC236}">
                <a16:creationId xmlns:a16="http://schemas.microsoft.com/office/drawing/2014/main" id="{F2EC522B-D18E-6656-646A-AB26544927CA}"/>
              </a:ext>
            </a:extLst>
          </p:cNvPr>
          <p:cNvSpPr txBox="1">
            <a:spLocks/>
          </p:cNvSpPr>
          <p:nvPr/>
        </p:nvSpPr>
        <p:spPr bwMode="auto">
          <a:xfrm>
            <a:off x="1991360" y="1869796"/>
            <a:ext cx="8432800" cy="4137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F0502020204030204"/>
              </a:rPr>
              <a:t>第二次浪潮的开启</a:t>
            </a:r>
            <a:endParaRPr lang="en-US" altLang="zh-CN" sz="2400" dirty="0">
              <a:solidFill>
                <a:prstClr val="black"/>
              </a:solidFill>
              <a:latin typeface="等线" panose="020F0502020204030204"/>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F0502020204030204"/>
                <a:ea typeface="+mn-ea"/>
                <a:cs typeface="+mn-cs"/>
              </a:rPr>
              <a:t>多层感知机</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的提出：随着反向传播算法的提出，多层感知机（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MLP</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）开始被广泛应用。多层感知机通过引入隐藏层，使得网络能够学习到更复杂的特征表示，从而解决了单层感知机无法解决的异或问题。</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F0502020204030204"/>
                <a:ea typeface="+mn-ea"/>
                <a:cs typeface="+mn-cs"/>
              </a:rPr>
              <a:t>激活函数</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的使用：在多层感知机中，激活函数（如</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rPr>
              <a:t>Sigmoid</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a:t>
            </a:r>
            <a:r>
              <a:rPr kumimoji="0" lang="en-US" altLang="zh-CN" sz="2400" b="0" i="0" u="none" strike="noStrike" kern="1200" cap="none" spc="0" normalizeH="0" baseline="0" noProof="0" dirty="0" err="1">
                <a:ln>
                  <a:noFill/>
                </a:ln>
                <a:solidFill>
                  <a:prstClr val="black"/>
                </a:solidFill>
                <a:effectLst/>
                <a:uLnTx/>
                <a:uFillTx/>
                <a:latin typeface="等线" panose="020F0502020204030204"/>
                <a:ea typeface="+mn-ea"/>
                <a:cs typeface="+mn-cs"/>
              </a:rPr>
              <a:t>ReLU</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等）被用于在神经元的输出上引入非线性，这使得网络能够逼近任何复杂的函数。这对于解决包括异或问题在内的非线性问题至关重要。</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730250" lvl="1" indent="-273050" eaLnBrk="0" hangingPunct="0">
              <a:spcBef>
                <a:spcPct val="20000"/>
              </a:spcBef>
              <a:buClr>
                <a:srgbClr val="0BD0D9"/>
              </a:buClr>
              <a:buSzPct val="95000"/>
              <a:buFont typeface="Wingdings 2" pitchFamily="18" charset="2"/>
              <a:buChar char=""/>
              <a:defRPr/>
            </a:pPr>
            <a:r>
              <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rPr>
              <a:t>BP</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mn-ea"/>
                <a:cs typeface="+mn-cs"/>
              </a:rPr>
              <a:t>算法的提出意味着神经网络第二次浪潮的开启！</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067595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59280" y="1967535"/>
            <a:ext cx="882904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输入数据的通道数与卷积核的通道数一致；卷积核的个数与输出的通道数一致；</a:t>
            </a:r>
            <a:endParaRPr lang="en-US" altLang="zh-CN" sz="2400" dirty="0">
              <a:solidFill>
                <a:srgbClr val="222222"/>
              </a:solidFill>
              <a:latin typeface="arial" panose="020B0604020202020204" pitchFamily="34" charset="0"/>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网络的多个卷积核组合在一起，形成了多通道的特征图。通过训练可以学习到不同类型的特征，从而提高网络对输入数据的表征能力。</a:t>
            </a:r>
            <a:endParaRPr lang="en-US" altLang="zh-CN" sz="2400" dirty="0">
              <a:solidFill>
                <a:srgbClr val="222222"/>
              </a:solidFill>
              <a:latin typeface="arial" panose="020B0604020202020204" pitchFamily="34" charset="0"/>
              <a:ea typeface="等线" panose="02010600030101010101" pitchFamily="2" charset="-122"/>
            </a:endParaRPr>
          </a:p>
          <a:p>
            <a:pPr lvl="1" eaLnBrk="0" hangingPunct="0">
              <a:spcBef>
                <a:spcPct val="20000"/>
              </a:spcBef>
              <a:buClr>
                <a:srgbClr val="0BD0D9"/>
              </a:buClr>
              <a:buSzPct val="95000"/>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内容占位符 5">
            <a:extLst>
              <a:ext uri="{FF2B5EF4-FFF2-40B4-BE49-F238E27FC236}">
                <a16:creationId xmlns:a16="http://schemas.microsoft.com/office/drawing/2014/main" id="{9E427DDB-AD36-B59E-6227-F02924174FFA}"/>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卷积核的个数与通道数</a:t>
            </a:r>
            <a:endParaRPr lang="en-US" altLang="zh-CN" dirty="0"/>
          </a:p>
        </p:txBody>
      </p:sp>
    </p:spTree>
    <p:extLst>
      <p:ext uri="{BB962C8B-B14F-4D97-AF65-F5344CB8AC3E}">
        <p14:creationId xmlns:p14="http://schemas.microsoft.com/office/powerpoint/2010/main" val="3206160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856944"/>
          </a:xfrm>
          <a:ln>
            <a:solidFill>
              <a:srgbClr val="0070C0"/>
            </a:solidFill>
          </a:ln>
        </p:spPr>
        <p:txBody>
          <a:bodyPr>
            <a:normAutofit lnSpcReduction="10000"/>
          </a:bodyPr>
          <a:lstStyle/>
          <a:p>
            <a:r>
              <a:rPr lang="zh-CN" altLang="en-US" b="1" dirty="0"/>
              <a:t>输入图像</a:t>
            </a:r>
            <a:r>
              <a:rPr lang="en-US" altLang="zh-CN" b="1" dirty="0"/>
              <a:t>3</a:t>
            </a:r>
            <a:r>
              <a:rPr lang="zh-CN" altLang="en-US" b="1" dirty="0"/>
              <a:t>通道、</a:t>
            </a:r>
            <a:r>
              <a:rPr lang="en-US" altLang="zh-CN" b="1" dirty="0"/>
              <a:t>2</a:t>
            </a:r>
            <a:r>
              <a:rPr lang="zh-CN" altLang="en-US" b="1" dirty="0"/>
              <a:t>个卷积核（每个卷积核的通道数为</a:t>
            </a:r>
            <a:r>
              <a:rPr lang="en-US" altLang="zh-CN" b="1" dirty="0"/>
              <a:t>3</a:t>
            </a:r>
            <a:r>
              <a:rPr lang="zh-CN" altLang="en-US" b="1" dirty="0"/>
              <a:t>）、输出的通道数为</a:t>
            </a:r>
            <a:r>
              <a:rPr lang="en-US" altLang="zh-CN" b="1" dirty="0"/>
              <a:t>2</a:t>
            </a:r>
            <a:r>
              <a:rPr lang="zh-CN" altLang="en-US" b="1" dirty="0"/>
              <a:t>，具体运行过程</a:t>
            </a:r>
            <a:endParaRPr lang="en-US" altLang="zh-CN" b="1" dirty="0"/>
          </a:p>
          <a:p>
            <a:endParaRPr lang="en-US" altLang="zh-CN" b="1" dirty="0"/>
          </a:p>
          <a:p>
            <a:endParaRPr lang="en-US" altLang="zh-CN" dirty="0"/>
          </a:p>
        </p:txBody>
      </p:sp>
      <p:pic>
        <p:nvPicPr>
          <p:cNvPr id="4098" name="Picture 2">
            <a:extLst>
              <a:ext uri="{FF2B5EF4-FFF2-40B4-BE49-F238E27FC236}">
                <a16:creationId xmlns:a16="http://schemas.microsoft.com/office/drawing/2014/main" id="{E3E33F91-ADE7-D2DE-BE61-C9D06D18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848" y="2499983"/>
            <a:ext cx="8311952" cy="3737329"/>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1">
            <a:extLst>
              <a:ext uri="{FF2B5EF4-FFF2-40B4-BE49-F238E27FC236}">
                <a16:creationId xmlns:a16="http://schemas.microsoft.com/office/drawing/2014/main" id="{63F3DC91-14FD-B7ED-9273-E68F68B479E5}"/>
              </a:ext>
            </a:extLst>
          </p:cNvPr>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Tree>
    <p:extLst>
      <p:ext uri="{BB962C8B-B14F-4D97-AF65-F5344CB8AC3E}">
        <p14:creationId xmlns:p14="http://schemas.microsoft.com/office/powerpoint/2010/main" val="2002170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1500176"/>
            <a:ext cx="8229600" cy="428627"/>
          </a:xfrm>
          <a:ln>
            <a:solidFill>
              <a:srgbClr val="0070C0"/>
            </a:solidFill>
          </a:ln>
        </p:spPr>
        <p:txBody>
          <a:bodyPr>
            <a:normAutofit fontScale="92500" lnSpcReduction="10000"/>
          </a:bodyPr>
          <a:lstStyle/>
          <a:p>
            <a:r>
              <a:rPr lang="zh-CN" altLang="en-US" b="1" dirty="0"/>
              <a:t>其输出大小计算可以矩阵表示</a:t>
            </a:r>
            <a:endParaRPr lang="en-US" altLang="zh-CN" b="1" dirty="0"/>
          </a:p>
          <a:p>
            <a:endParaRPr lang="en-US" altLang="zh-CN" b="1" dirty="0"/>
          </a:p>
          <a:p>
            <a:endParaRPr lang="en-US" altLang="zh-CN" dirty="0"/>
          </a:p>
        </p:txBody>
      </p:sp>
      <p:pic>
        <p:nvPicPr>
          <p:cNvPr id="3" name="图片 2">
            <a:extLst>
              <a:ext uri="{FF2B5EF4-FFF2-40B4-BE49-F238E27FC236}">
                <a16:creationId xmlns:a16="http://schemas.microsoft.com/office/drawing/2014/main" id="{006C7A08-302C-741B-56C1-93CD72754A86}"/>
              </a:ext>
            </a:extLst>
          </p:cNvPr>
          <p:cNvPicPr>
            <a:picLocks noChangeAspect="1"/>
          </p:cNvPicPr>
          <p:nvPr/>
        </p:nvPicPr>
        <p:blipFill>
          <a:blip r:embed="rId3"/>
          <a:stretch>
            <a:fillRect/>
          </a:stretch>
        </p:blipFill>
        <p:spPr>
          <a:xfrm>
            <a:off x="2135560" y="2132856"/>
            <a:ext cx="7560840" cy="4223494"/>
          </a:xfrm>
          <a:prstGeom prst="rect">
            <a:avLst/>
          </a:prstGeom>
        </p:spPr>
      </p:pic>
      <p:sp>
        <p:nvSpPr>
          <p:cNvPr id="6" name="标题 11">
            <a:extLst>
              <a:ext uri="{FF2B5EF4-FFF2-40B4-BE49-F238E27FC236}">
                <a16:creationId xmlns:a16="http://schemas.microsoft.com/office/drawing/2014/main" id="{7D3C4422-BB5E-1FF5-2096-E4A568445B9C}"/>
              </a:ext>
            </a:extLst>
          </p:cNvPr>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Tree>
    <p:extLst>
      <p:ext uri="{BB962C8B-B14F-4D97-AF65-F5344CB8AC3E}">
        <p14:creationId xmlns:p14="http://schemas.microsoft.com/office/powerpoint/2010/main" val="26853672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757680" y="1967535"/>
            <a:ext cx="9596120" cy="41792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没有需要学习的参数</a:t>
            </a:r>
            <a:r>
              <a:rPr lang="zh-CN" altLang="en-US" sz="2400" dirty="0">
                <a:solidFill>
                  <a:srgbClr val="05073B"/>
                </a:solidFill>
                <a:highlight>
                  <a:srgbClr val="FDFDFE"/>
                </a:highlight>
                <a:latin typeface="-apple-system"/>
                <a:ea typeface="等线" panose="02010600030101010101" pitchFamily="2" charset="-122"/>
              </a:rPr>
              <a:t>，不改变输入和输出的通道数。</a:t>
            </a:r>
            <a:endParaRPr lang="en-US" altLang="zh-CN" sz="2400" dirty="0">
              <a:solidFill>
                <a:srgbClr val="05073B"/>
              </a:solidFill>
              <a:highlight>
                <a:srgbClr val="FDFDFE"/>
              </a:highlight>
              <a:latin typeface="-apple-system"/>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05073B"/>
                </a:solidFill>
                <a:highlight>
                  <a:srgbClr val="FDFDFE"/>
                </a:highlight>
                <a:latin typeface="-apple-system"/>
                <a:ea typeface="等线" panose="02010600030101010101" pitchFamily="2" charset="-122"/>
              </a:rPr>
              <a:t>可以看成是一种特征卷积运算，对应卷积核大小一般与步幅数一致</a:t>
            </a:r>
            <a:endParaRPr lang="en-US" altLang="zh-CN" sz="2400" dirty="0">
              <a:solidFill>
                <a:srgbClr val="05073B"/>
              </a:solidFill>
              <a:highlight>
                <a:srgbClr val="FDFDFE"/>
              </a:highlight>
              <a:latin typeface="-apple-system"/>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ea typeface="等线" panose="02010600030101010101" pitchFamily="2" charset="-122"/>
              </a:rPr>
              <a:t>降维</a:t>
            </a:r>
            <a:endParaRPr lang="en-US" altLang="zh-CN" sz="2400" b="0" i="0" dirty="0">
              <a:solidFill>
                <a:srgbClr val="05073B"/>
              </a:solidFill>
              <a:effectLst/>
              <a:highlight>
                <a:srgbClr val="FDFDFE"/>
              </a:highlight>
              <a:latin typeface="-apple-system"/>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池化层通过减少每个特征图的尺寸，有助于防止过拟合。</a:t>
            </a:r>
            <a:endParaRPr lang="en-US" altLang="zh-CN" sz="2400" b="0" i="0" dirty="0">
              <a:solidFill>
                <a:srgbClr val="05073B"/>
              </a:solidFill>
              <a:effectLst/>
              <a:highlight>
                <a:srgbClr val="FDFDFE"/>
              </a:highlight>
              <a:latin typeface="-apple-system"/>
              <a:ea typeface="等线" panose="02010600030101010101" pitchFamily="2" charset="-122"/>
            </a:endParaRPr>
          </a:p>
          <a:p>
            <a:pPr marL="273050"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rPr>
              <a:t>特征提取</a:t>
            </a:r>
            <a:endParaRPr lang="en-US" altLang="zh-CN" sz="2400" b="0" i="0" dirty="0">
              <a:solidFill>
                <a:srgbClr val="05073B"/>
              </a:solidFill>
              <a:effectLst/>
              <a:highlight>
                <a:srgbClr val="FDFDFE"/>
              </a:highligh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333333"/>
                </a:solidFill>
                <a:effectLst/>
                <a:latin typeface="-apple-system"/>
              </a:rPr>
              <a:t>提取图像或其他类型数据中的关键信息，减少局部变化对网络的影响。</a:t>
            </a:r>
            <a:endParaRPr lang="en-US" altLang="zh-CN" sz="2400" b="0" i="0" dirty="0">
              <a:solidFill>
                <a:srgbClr val="05073B"/>
              </a:solidFill>
              <a:effectLst/>
              <a:highlight>
                <a:srgbClr val="FDFDFE"/>
              </a:highlight>
              <a:latin typeface="-apple-system"/>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常见池化操作</a:t>
            </a:r>
            <a:endParaRPr lang="en-US" altLang="zh-CN" sz="2400" dirty="0">
              <a:solidFill>
                <a:srgbClr val="222222"/>
              </a:solidFill>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rPr>
              <a:t>包括最大池化（</a:t>
            </a:r>
            <a:r>
              <a:rPr lang="en-US" altLang="zh-CN" sz="2400" b="0" i="0" dirty="0">
                <a:solidFill>
                  <a:srgbClr val="05073B"/>
                </a:solidFill>
                <a:effectLst/>
                <a:highlight>
                  <a:srgbClr val="FDFDFE"/>
                </a:highlight>
                <a:latin typeface="-apple-system"/>
              </a:rPr>
              <a:t>Max Pooling</a:t>
            </a:r>
            <a:r>
              <a:rPr lang="zh-CN" altLang="en-US" sz="2400" b="0" i="0" dirty="0">
                <a:solidFill>
                  <a:srgbClr val="05073B"/>
                </a:solidFill>
                <a:effectLst/>
                <a:highlight>
                  <a:srgbClr val="FDFDFE"/>
                </a:highlight>
                <a:latin typeface="-apple-system"/>
              </a:rPr>
              <a:t>）和平均池化（</a:t>
            </a:r>
            <a:r>
              <a:rPr lang="en-US" altLang="zh-CN" sz="2400" b="0" i="0" dirty="0">
                <a:solidFill>
                  <a:srgbClr val="05073B"/>
                </a:solidFill>
                <a:effectLst/>
                <a:highlight>
                  <a:srgbClr val="FDFDFE"/>
                </a:highlight>
                <a:latin typeface="-apple-system"/>
              </a:rPr>
              <a:t>Average Pooling</a:t>
            </a:r>
            <a:r>
              <a:rPr lang="zh-CN" altLang="en-US" sz="2400" b="0" i="0" dirty="0">
                <a:solidFill>
                  <a:srgbClr val="05073B"/>
                </a:solidFill>
                <a:effectLst/>
                <a:highlight>
                  <a:srgbClr val="FDFDFE"/>
                </a:highlight>
                <a:latin typeface="-apple-system"/>
              </a:rPr>
              <a:t>），它们分别通过选取局部区域的最大值或平均值来实现特征提取</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内容占位符 5">
            <a:extLst>
              <a:ext uri="{FF2B5EF4-FFF2-40B4-BE49-F238E27FC236}">
                <a16:creationId xmlns:a16="http://schemas.microsoft.com/office/drawing/2014/main" id="{9E427DDB-AD36-B59E-6227-F02924174FFA}"/>
              </a:ext>
            </a:extLst>
          </p:cNvPr>
          <p:cNvSpPr>
            <a:spLocks noGrp="1"/>
          </p:cNvSpPr>
          <p:nvPr>
            <p:ph idx="1"/>
          </p:nvPr>
        </p:nvSpPr>
        <p:spPr>
          <a:xfrm>
            <a:off x="1862844" y="1524267"/>
            <a:ext cx="8229600" cy="428627"/>
          </a:xfrm>
          <a:ln>
            <a:solidFill>
              <a:srgbClr val="0070C0"/>
            </a:solidFill>
          </a:ln>
        </p:spPr>
        <p:txBody>
          <a:bodyPr>
            <a:normAutofit fontScale="92500" lnSpcReduction="10000"/>
          </a:bodyPr>
          <a:lstStyle/>
          <a:p>
            <a:r>
              <a:rPr lang="zh-CN" altLang="en-US" b="1" dirty="0"/>
              <a:t>池化层</a:t>
            </a:r>
            <a:r>
              <a:rPr lang="en-US" altLang="zh-CN" b="1" dirty="0"/>
              <a:t>—</a:t>
            </a:r>
            <a:r>
              <a:rPr lang="zh-CN" altLang="en-US" b="1" dirty="0"/>
              <a:t>主要作用</a:t>
            </a:r>
            <a:endParaRPr lang="en-US" altLang="zh-CN" dirty="0"/>
          </a:p>
        </p:txBody>
      </p:sp>
    </p:spTree>
    <p:extLst>
      <p:ext uri="{BB962C8B-B14F-4D97-AF65-F5344CB8AC3E}">
        <p14:creationId xmlns:p14="http://schemas.microsoft.com/office/powerpoint/2010/main" val="1009496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981200" y="2052626"/>
            <a:ext cx="8229600" cy="428627"/>
          </a:xfrm>
          <a:ln>
            <a:solidFill>
              <a:srgbClr val="0070C0"/>
            </a:solidFill>
          </a:ln>
        </p:spPr>
        <p:txBody>
          <a:bodyPr>
            <a:normAutofit fontScale="92500" lnSpcReduction="10000"/>
          </a:bodyPr>
          <a:lstStyle/>
          <a:p>
            <a:r>
              <a:rPr lang="zh-CN" altLang="en-US" b="1" dirty="0"/>
              <a:t>常见池化操作</a:t>
            </a:r>
            <a:endParaRPr lang="en-US" altLang="zh-CN" b="1" dirty="0"/>
          </a:p>
        </p:txBody>
      </p:sp>
      <p:pic>
        <p:nvPicPr>
          <p:cNvPr id="2" name="图片 1">
            <a:extLst>
              <a:ext uri="{FF2B5EF4-FFF2-40B4-BE49-F238E27FC236}">
                <a16:creationId xmlns:a16="http://schemas.microsoft.com/office/drawing/2014/main" id="{AF5F3F4B-616C-CBEF-E45E-0ECCC846E526}"/>
              </a:ext>
            </a:extLst>
          </p:cNvPr>
          <p:cNvPicPr>
            <a:picLocks noChangeAspect="1"/>
          </p:cNvPicPr>
          <p:nvPr/>
        </p:nvPicPr>
        <p:blipFill>
          <a:blip r:embed="rId3"/>
          <a:stretch>
            <a:fillRect/>
          </a:stretch>
        </p:blipFill>
        <p:spPr>
          <a:xfrm>
            <a:off x="1981200" y="2596530"/>
            <a:ext cx="7467600" cy="3744416"/>
          </a:xfrm>
          <a:prstGeom prst="rect">
            <a:avLst/>
          </a:prstGeom>
        </p:spPr>
      </p:pic>
      <p:sp>
        <p:nvSpPr>
          <p:cNvPr id="6" name="标题 11">
            <a:extLst>
              <a:ext uri="{FF2B5EF4-FFF2-40B4-BE49-F238E27FC236}">
                <a16:creationId xmlns:a16="http://schemas.microsoft.com/office/drawing/2014/main" id="{987741AD-9341-D24E-FEA6-6471B7074271}"/>
              </a:ext>
            </a:extLst>
          </p:cNvPr>
          <p:cNvSpPr>
            <a:spLocks noGrp="1"/>
          </p:cNvSpPr>
          <p:nvPr>
            <p:ph type="title"/>
          </p:nvPr>
        </p:nvSpPr>
        <p:spPr>
          <a:xfrm>
            <a:off x="1638300" y="73818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Tree>
    <p:extLst>
      <p:ext uri="{BB962C8B-B14F-4D97-AF65-F5344CB8AC3E}">
        <p14:creationId xmlns:p14="http://schemas.microsoft.com/office/powerpoint/2010/main" val="1410791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981200" y="1932623"/>
            <a:ext cx="8229600" cy="4391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每次移动卷积核的格数，称为步幅（</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Stride</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）。步幅一般为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或</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2</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，步幅的大小影响输出的大小。</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2" name="图片 1">
            <a:extLst>
              <a:ext uri="{FF2B5EF4-FFF2-40B4-BE49-F238E27FC236}">
                <a16:creationId xmlns:a16="http://schemas.microsoft.com/office/drawing/2014/main" id="{EF43DD3C-6A86-79F7-9B09-1FDF886BD9ED}"/>
              </a:ext>
            </a:extLst>
          </p:cNvPr>
          <p:cNvPicPr>
            <a:picLocks noChangeAspect="1"/>
          </p:cNvPicPr>
          <p:nvPr/>
        </p:nvPicPr>
        <p:blipFill>
          <a:blip r:embed="rId3"/>
          <a:srcRect/>
          <a:stretch>
            <a:fillRect/>
          </a:stretch>
        </p:blipFill>
        <p:spPr bwMode="auto">
          <a:xfrm>
            <a:off x="2888932" y="3119120"/>
            <a:ext cx="6776085" cy="2661920"/>
          </a:xfrm>
          <a:prstGeom prst="rect">
            <a:avLst/>
          </a:prstGeom>
          <a:noFill/>
          <a:ln w="9525">
            <a:noFill/>
            <a:miter lim="800000"/>
            <a:headEnd/>
            <a:tailEnd/>
          </a:ln>
        </p:spPr>
      </p:pic>
      <p:sp>
        <p:nvSpPr>
          <p:cNvPr id="5" name="内容占位符 5">
            <a:extLst>
              <a:ext uri="{FF2B5EF4-FFF2-40B4-BE49-F238E27FC236}">
                <a16:creationId xmlns:a16="http://schemas.microsoft.com/office/drawing/2014/main" id="{F99E339E-AF25-5DB8-41A0-BA5A08892240}"/>
              </a:ext>
            </a:extLst>
          </p:cNvPr>
          <p:cNvSpPr>
            <a:spLocks noGrp="1"/>
          </p:cNvSpPr>
          <p:nvPr>
            <p:ph idx="1"/>
          </p:nvPr>
        </p:nvSpPr>
        <p:spPr>
          <a:xfrm>
            <a:off x="1869440" y="1503996"/>
            <a:ext cx="8229600" cy="428627"/>
          </a:xfrm>
          <a:ln>
            <a:solidFill>
              <a:srgbClr val="0070C0"/>
            </a:solidFill>
          </a:ln>
        </p:spPr>
        <p:txBody>
          <a:bodyPr>
            <a:normAutofit fontScale="92500" lnSpcReduction="10000"/>
          </a:bodyPr>
          <a:lstStyle/>
          <a:p>
            <a:r>
              <a:rPr lang="zh-CN" altLang="en-US" b="1" dirty="0"/>
              <a:t>步幅</a:t>
            </a:r>
            <a:endParaRPr lang="en-US" altLang="zh-CN" b="1" dirty="0"/>
          </a:p>
        </p:txBody>
      </p:sp>
    </p:spTree>
    <p:extLst>
      <p:ext uri="{BB962C8B-B14F-4D97-AF65-F5344CB8AC3E}">
        <p14:creationId xmlns:p14="http://schemas.microsoft.com/office/powerpoint/2010/main" val="968142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89760" y="1926895"/>
            <a:ext cx="8229600" cy="38033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填充（</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Padding</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）指的是在进行卷积操作之前，对输入数据的边缘进行额外的元素（通常是零）的添加，以调整输入数据的尺寸或形状。</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这种操作的主要目的是为了解决卷积层或池化层等操作对输入尺寸的影响，特别是在多层网络中，希望保持或调整输出的</a:t>
            </a:r>
            <a:r>
              <a:rPr lang="zh-CN" altLang="en-US" sz="2400" dirty="0">
                <a:solidFill>
                  <a:srgbClr val="222222"/>
                </a:solidFill>
                <a:latin typeface="arial" panose="020B0604020202020204" pitchFamily="34" charset="0"/>
                <a:ea typeface="等线" panose="02010600030101010101" pitchFamily="2" charset="-122"/>
              </a:rPr>
              <a:t>大小</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填充类型有：</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730250" lvl="1" indent="-273050" eaLnBrk="0" hangingPunct="0">
              <a:spcBef>
                <a:spcPct val="20000"/>
              </a:spcBef>
              <a:buClr>
                <a:srgbClr val="0BD0D9"/>
              </a:buClr>
              <a:buSzPct val="95000"/>
              <a:buFont typeface="Wingdings 2" pitchFamily="18" charset="2"/>
              <a:buChar char=""/>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Same</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（填充为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0</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Valid</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（不填充）</a:t>
            </a: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内容占位符 5">
            <a:extLst>
              <a:ext uri="{FF2B5EF4-FFF2-40B4-BE49-F238E27FC236}">
                <a16:creationId xmlns:a16="http://schemas.microsoft.com/office/drawing/2014/main" id="{EEF937FF-D905-24F3-A26A-DE3695CB8507}"/>
              </a:ext>
            </a:extLst>
          </p:cNvPr>
          <p:cNvSpPr>
            <a:spLocks noGrp="1"/>
          </p:cNvSpPr>
          <p:nvPr>
            <p:ph idx="1"/>
          </p:nvPr>
        </p:nvSpPr>
        <p:spPr>
          <a:xfrm>
            <a:off x="1869440" y="1503996"/>
            <a:ext cx="8229600" cy="428627"/>
          </a:xfrm>
          <a:ln>
            <a:solidFill>
              <a:srgbClr val="0070C0"/>
            </a:solidFill>
          </a:ln>
        </p:spPr>
        <p:txBody>
          <a:bodyPr>
            <a:normAutofit fontScale="92500" lnSpcReduction="10000"/>
          </a:bodyPr>
          <a:lstStyle/>
          <a:p>
            <a:r>
              <a:rPr lang="zh-CN" altLang="en-US" b="1" dirty="0"/>
              <a:t>填充</a:t>
            </a:r>
            <a:endParaRPr lang="en-US" altLang="zh-CN" b="1" dirty="0"/>
          </a:p>
        </p:txBody>
      </p:sp>
    </p:spTree>
    <p:extLst>
      <p:ext uri="{BB962C8B-B14F-4D97-AF65-F5344CB8AC3E}">
        <p14:creationId xmlns:p14="http://schemas.microsoft.com/office/powerpoint/2010/main" val="162183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69440" y="1942134"/>
            <a:ext cx="8229600" cy="43227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如果填充数为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r>
              <a:rPr lang="zh-CN" altLang="en-US" sz="2400" dirty="0">
                <a:solidFill>
                  <a:srgbClr val="222222"/>
                </a:solidFill>
                <a:latin typeface="arial" panose="020B0604020202020204" pitchFamily="34" charset="0"/>
                <a:ea typeface="等线" panose="02010600030101010101" pitchFamily="2" charset="-122"/>
              </a:rPr>
              <a:t>就用</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像素的</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0</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填充周围，如果是</a:t>
            </a:r>
            <a:r>
              <a:rPr lang="en-US" altLang="zh-CN" sz="2400" dirty="0">
                <a:solidFill>
                  <a:srgbClr val="222222"/>
                </a:solidFill>
                <a:latin typeface="arial" panose="020B0604020202020204" pitchFamily="34" charset="0"/>
                <a:ea typeface="等线" panose="02010600030101010101" pitchFamily="2" charset="-122"/>
              </a:rPr>
              <a:t>2</a:t>
            </a:r>
            <a:r>
              <a:rPr lang="zh-CN" altLang="en-US" sz="2400" dirty="0">
                <a:solidFill>
                  <a:srgbClr val="222222"/>
                </a:solidFill>
                <a:latin typeface="arial" panose="020B0604020202020204" pitchFamily="34" charset="0"/>
                <a:ea typeface="等线" panose="02010600030101010101" pitchFamily="2" charset="-122"/>
              </a:rPr>
              <a:t>呢？</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下图填充数为</a:t>
            </a:r>
            <a:r>
              <a:rPr lang="en-US" altLang="zh-CN" sz="2400" dirty="0">
                <a:solidFill>
                  <a:srgbClr val="222222"/>
                </a:solidFill>
                <a:latin typeface="arial" panose="020B0604020202020204" pitchFamily="34" charset="0"/>
                <a:ea typeface="等线" panose="02010600030101010101" pitchFamily="2" charset="-122"/>
              </a:rPr>
              <a:t>1</a:t>
            </a:r>
            <a:r>
              <a:rPr lang="zh-CN" altLang="en-US" sz="2400" dirty="0">
                <a:solidFill>
                  <a:srgbClr val="222222"/>
                </a:solidFill>
                <a:latin typeface="arial" panose="020B0604020202020204" pitchFamily="34" charset="0"/>
                <a:ea typeface="等线" panose="02010600030101010101" pitchFamily="2" charset="-122"/>
              </a:rPr>
              <a:t>，输入原来大小为</a:t>
            </a:r>
            <a:r>
              <a:rPr lang="en-US" altLang="zh-CN" sz="2400" dirty="0">
                <a:solidFill>
                  <a:srgbClr val="222222"/>
                </a:solidFill>
                <a:latin typeface="arial" panose="020B0604020202020204" pitchFamily="34" charset="0"/>
                <a:ea typeface="等线" panose="02010600030101010101" pitchFamily="2" charset="-122"/>
              </a:rPr>
              <a:t>5x5</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填充后变为：</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7x7</a:t>
            </a: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2" name="内容占位符 5">
            <a:extLst>
              <a:ext uri="{FF2B5EF4-FFF2-40B4-BE49-F238E27FC236}">
                <a16:creationId xmlns:a16="http://schemas.microsoft.com/office/drawing/2014/main" id="{41734FF0-E54E-466D-41C8-DFC37DDBF729}"/>
              </a:ext>
            </a:extLst>
          </p:cNvPr>
          <p:cNvSpPr>
            <a:spLocks noGrp="1"/>
          </p:cNvSpPr>
          <p:nvPr>
            <p:ph idx="1"/>
          </p:nvPr>
        </p:nvSpPr>
        <p:spPr>
          <a:xfrm>
            <a:off x="1869440" y="1503996"/>
            <a:ext cx="8229600" cy="428627"/>
          </a:xfrm>
          <a:ln>
            <a:solidFill>
              <a:srgbClr val="0070C0"/>
            </a:solidFill>
          </a:ln>
        </p:spPr>
        <p:txBody>
          <a:bodyPr>
            <a:normAutofit fontScale="92500" lnSpcReduction="10000"/>
          </a:bodyPr>
          <a:lstStyle/>
          <a:p>
            <a:r>
              <a:rPr lang="zh-CN" altLang="en-US" b="1" dirty="0"/>
              <a:t>填充</a:t>
            </a:r>
            <a:endParaRPr lang="en-US" altLang="zh-CN" b="1" dirty="0"/>
          </a:p>
        </p:txBody>
      </p:sp>
      <p:pic>
        <p:nvPicPr>
          <p:cNvPr id="2050" name="Picture 2" descr="img">
            <a:extLst>
              <a:ext uri="{FF2B5EF4-FFF2-40B4-BE49-F238E27FC236}">
                <a16:creationId xmlns:a16="http://schemas.microsoft.com/office/drawing/2014/main" id="{393E1810-C99A-0437-3421-BF26EDAC9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240" y="2822243"/>
            <a:ext cx="3762375" cy="37166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DCF8DA6-95AB-8535-4DE1-2137AE9BE8A5}"/>
              </a:ext>
            </a:extLst>
          </p:cNvPr>
          <p:cNvPicPr>
            <a:picLocks noChangeAspect="1"/>
          </p:cNvPicPr>
          <p:nvPr/>
        </p:nvPicPr>
        <p:blipFill>
          <a:blip r:embed="rId4"/>
          <a:stretch>
            <a:fillRect/>
          </a:stretch>
        </p:blipFill>
        <p:spPr>
          <a:xfrm>
            <a:off x="1991360" y="3537584"/>
            <a:ext cx="3413760" cy="2568576"/>
          </a:xfrm>
          <a:prstGeom prst="rect">
            <a:avLst/>
          </a:prstGeom>
        </p:spPr>
      </p:pic>
    </p:spTree>
    <p:extLst>
      <p:ext uri="{BB962C8B-B14F-4D97-AF65-F5344CB8AC3E}">
        <p14:creationId xmlns:p14="http://schemas.microsoft.com/office/powerpoint/2010/main" val="18004161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638300" y="214313"/>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DFD0D41A-E86A-0F3A-EE70-885761AA630B}"/>
                  </a:ext>
                </a:extLst>
              </p:cNvPr>
              <p:cNvSpPr txBox="1">
                <a:spLocks/>
              </p:cNvSpPr>
              <p:nvPr/>
            </p:nvSpPr>
            <p:spPr bwMode="auto">
              <a:xfrm>
                <a:off x="1869440" y="1937055"/>
                <a:ext cx="8229600" cy="41691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lvl="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arial" panose="020B0604020202020204" pitchFamily="34" charset="0"/>
                    <a:ea typeface="等线" panose="02010600030101010101" pitchFamily="2" charset="-122"/>
                  </a:rPr>
                  <a:t>假设输入大小为</a:t>
                </a:r>
                <a:r>
                  <a:rPr lang="en-US" altLang="zh-CN" sz="2400" dirty="0">
                    <a:solidFill>
                      <a:srgbClr val="222222"/>
                    </a:solidFill>
                    <a:latin typeface="arial" panose="020B0604020202020204" pitchFamily="34" charset="0"/>
                    <a:ea typeface="等线" panose="02010600030101010101" pitchFamily="2" charset="-122"/>
                  </a:rPr>
                  <a:t>(</a:t>
                </a:r>
                <a14:m>
                  <m:oMath xmlns:m="http://schemas.openxmlformats.org/officeDocument/2006/math">
                    <m:sSub>
                      <m:sSub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𝐻</m:t>
                        </m:r>
                      </m:e>
                      <m: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𝑖𝑛</m:t>
                        </m:r>
                      </m:sub>
                    </m:sSub>
                  </m:oMath>
                </a14:m>
                <a:r>
                  <a:rPr lang="en-US" altLang="zh-CN" sz="2400" dirty="0">
                    <a:solidFill>
                      <a:srgbClr val="222222"/>
                    </a:solidFill>
                    <a:latin typeface="arial" panose="020B0604020202020204" pitchFamily="34" charset="0"/>
                    <a:ea typeface="等线" panose="02010600030101010101" pitchFamily="2" charset="-122"/>
                  </a:rPr>
                  <a:t>,</a:t>
                </a:r>
                <a:r>
                  <a:rPr lang="en-US" altLang="zh-CN" sz="2400" dirty="0">
                    <a:solidFill>
                      <a:srgbClr val="222222"/>
                    </a:solidFill>
                  </a:rPr>
                  <a:t> </a:t>
                </a:r>
                <a14:m>
                  <m:oMath xmlns:m="http://schemas.openxmlformats.org/officeDocument/2006/math">
                    <m:sSub>
                      <m:sSubPr>
                        <m:ctrlPr>
                          <a:rPr lang="en-US" altLang="zh-CN" sz="2400" i="1">
                            <a:solidFill>
                              <a:srgbClr val="222222"/>
                            </a:solidFill>
                            <a:latin typeface="Cambria Math" panose="02040503050406030204" pitchFamily="18" charset="0"/>
                          </a:rPr>
                        </m:ctrlPr>
                      </m:sSubPr>
                      <m:e>
                        <m:r>
                          <a:rPr lang="en-US" altLang="zh-CN" sz="2400" i="1">
                            <a:solidFill>
                              <a:srgbClr val="222222"/>
                            </a:solidFill>
                            <a:latin typeface="Cambria Math" panose="02040503050406030204" pitchFamily="18" charset="0"/>
                          </a:rPr>
                          <m:t>𝑊</m:t>
                        </m:r>
                      </m:e>
                      <m:sub>
                        <m:r>
                          <a:rPr lang="en-US" altLang="zh-CN" sz="2400" i="1">
                            <a:solidFill>
                              <a:srgbClr val="222222"/>
                            </a:solidFill>
                            <a:latin typeface="Cambria Math" panose="02040503050406030204" pitchFamily="18" charset="0"/>
                          </a:rPr>
                          <m:t>𝑖𝑛</m:t>
                        </m:r>
                      </m:sub>
                    </m:sSub>
                  </m:oMath>
                </a14:m>
                <a:r>
                  <a:rPr lang="en-US" altLang="zh-CN" sz="2400" dirty="0">
                    <a:solidFill>
                      <a:srgbClr val="222222"/>
                    </a:solidFill>
                    <a:latin typeface="arial" panose="020B0604020202020204" pitchFamily="34" charset="0"/>
                    <a:ea typeface="等线" panose="02010600030101010101" pitchFamily="2" charset="-122"/>
                  </a:rPr>
                  <a:t>),</a:t>
                </a:r>
                <a:r>
                  <a:rPr lang="zh-CN" altLang="en-US" sz="2400" dirty="0">
                    <a:solidFill>
                      <a:srgbClr val="222222"/>
                    </a:solidFill>
                    <a:latin typeface="arial" panose="020B0604020202020204" pitchFamily="34" charset="0"/>
                    <a:ea typeface="等线" panose="02010600030101010101" pitchFamily="2" charset="-122"/>
                  </a:rPr>
                  <a:t>卷积核大小为</a:t>
                </a:r>
                <a:r>
                  <a:rPr lang="en-US" altLang="zh-CN" sz="2400" dirty="0">
                    <a:solidFill>
                      <a:srgbClr val="222222"/>
                    </a:solidFill>
                    <a:latin typeface="arial" panose="020B0604020202020204" pitchFamily="34" charset="0"/>
                    <a:ea typeface="等线" panose="02010600030101010101" pitchFamily="2" charset="-122"/>
                  </a:rPr>
                  <a:t>(</a:t>
                </a:r>
                <a:r>
                  <a:rPr lang="en-US" altLang="zh-CN" sz="2400" dirty="0" err="1">
                    <a:solidFill>
                      <a:srgbClr val="222222"/>
                    </a:solidFill>
                    <a:latin typeface="arial" panose="020B0604020202020204" pitchFamily="34" charset="0"/>
                    <a:ea typeface="等线" panose="02010600030101010101" pitchFamily="2" charset="-122"/>
                  </a:rPr>
                  <a:t>k,k</a:t>
                </a:r>
                <a:r>
                  <a:rPr lang="en-US" altLang="zh-CN" sz="2400" dirty="0">
                    <a:solidFill>
                      <a:srgbClr val="222222"/>
                    </a:solidFill>
                    <a:latin typeface="arial" panose="020B0604020202020204" pitchFamily="34" charset="0"/>
                    <a:ea typeface="等线" panose="02010600030101010101" pitchFamily="2" charset="-122"/>
                  </a:rPr>
                  <a:t>),</a:t>
                </a:r>
                <a:r>
                  <a:rPr lang="zh-CN" altLang="en-US" sz="2400" dirty="0">
                    <a:solidFill>
                      <a:srgbClr val="222222"/>
                    </a:solidFill>
                    <a:latin typeface="arial" panose="020B0604020202020204" pitchFamily="34" charset="0"/>
                    <a:ea typeface="等线" panose="02010600030101010101" pitchFamily="2" charset="-122"/>
                  </a:rPr>
                  <a:t>步幅为</a:t>
                </a:r>
                <a:r>
                  <a:rPr lang="en-US" altLang="zh-CN" sz="2400" dirty="0">
                    <a:solidFill>
                      <a:srgbClr val="222222"/>
                    </a:solidFill>
                    <a:latin typeface="arial" panose="020B0604020202020204" pitchFamily="34" charset="0"/>
                    <a:ea typeface="等线" panose="02010600030101010101" pitchFamily="2" charset="-122"/>
                  </a:rPr>
                  <a:t>s</a:t>
                </a:r>
                <a:r>
                  <a:rPr lang="zh-CN" altLang="en-US" sz="2400" dirty="0">
                    <a:solidFill>
                      <a:srgbClr val="222222"/>
                    </a:solidFill>
                    <a:latin typeface="arial" panose="020B0604020202020204" pitchFamily="34" charset="0"/>
                    <a:ea typeface="等线" panose="02010600030101010101" pitchFamily="2" charset="-122"/>
                  </a:rPr>
                  <a:t>，填充为</a:t>
                </a:r>
                <a:r>
                  <a:rPr lang="en-US" altLang="zh-CN" sz="2400" dirty="0">
                    <a:solidFill>
                      <a:srgbClr val="222222"/>
                    </a:solidFill>
                    <a:latin typeface="arial" panose="020B0604020202020204" pitchFamily="34" charset="0"/>
                    <a:ea typeface="等线" panose="02010600030101010101" pitchFamily="2" charset="-122"/>
                  </a:rPr>
                  <a:t>p</a:t>
                </a:r>
                <a:r>
                  <a:rPr lang="zh-CN" altLang="en-US" sz="2400" dirty="0">
                    <a:solidFill>
                      <a:srgbClr val="222222"/>
                    </a:solidFill>
                    <a:latin typeface="arial" panose="020B0604020202020204" pitchFamily="34" charset="0"/>
                    <a:ea typeface="等线" panose="02010600030101010101" pitchFamily="2" charset="-122"/>
                  </a:rPr>
                  <a:t>，则输出大小可由下式计算得出：</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𝑊</m:t>
                        </m:r>
                      </m:e>
                      <m: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𝑜𝑢𝑡</m:t>
                        </m:r>
                      </m:sub>
                    </m:sSub>
                    <m:r>
                      <a:rPr kumimoji="0" lang="en-US" altLang="zh-CN" sz="2400" b="0" i="0" u="none" strike="noStrike" kern="1200" cap="none" spc="0" normalizeH="0" baseline="0" noProof="0" smtClean="0">
                        <a:ln>
                          <a:noFill/>
                        </a:ln>
                        <a:solidFill>
                          <a:srgbClr val="222222"/>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fPr>
                      <m:num>
                        <m:sSub>
                          <m:sSub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𝑊</m:t>
                            </m:r>
                          </m:e>
                          <m: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𝑖𝑛</m:t>
                            </m:r>
                          </m:sub>
                        </m:s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+2</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𝑝</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𝑘</m:t>
                        </m:r>
                      </m:num>
                      <m:den>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𝑠</m:t>
                        </m:r>
                      </m:den>
                    </m:f>
                  </m:oMath>
                </a14:m>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𝐻</m:t>
                        </m:r>
                      </m:e>
                      <m: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𝑜𝑢𝑡</m:t>
                        </m:r>
                      </m:sub>
                    </m:sSub>
                    <m:r>
                      <a:rPr kumimoji="0" lang="en-US" altLang="zh-CN" sz="2400" b="0" i="0" u="none" strike="noStrike" kern="1200" cap="none" spc="0" normalizeH="0" baseline="0" noProof="0" smtClean="0">
                        <a:ln>
                          <a:noFill/>
                        </a:ln>
                        <a:solidFill>
                          <a:srgbClr val="222222"/>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fPr>
                      <m:num>
                        <m:sSub>
                          <m:sSub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𝐻</m:t>
                            </m:r>
                          </m:e>
                          <m: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𝑖𝑛</m:t>
                            </m:r>
                          </m:sub>
                        </m:sSub>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+2</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𝑝</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𝑘</m:t>
                        </m:r>
                      </m:num>
                      <m:den>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mn-cs"/>
                          </a:rPr>
                          <m:t>𝑠</m:t>
                        </m:r>
                      </m:den>
                    </m:f>
                  </m:oMath>
                </a14:m>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+1</a:t>
                </a: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srgbClr val="222222"/>
                  </a:solidFill>
                  <a:latin typeface="arial" panose="020B0604020202020204" pitchFamily="34" charset="0"/>
                  <a:ea typeface="等线" panose="02010600030101010101" pitchFamily="2" charset="-122"/>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srgbClr val="222222"/>
                  </a:solidFill>
                  <a:latin typeface="arial" panose="020B0604020202020204" pitchFamily="34" charset="0"/>
                  <a:ea typeface="等线" panose="02010600030101010101" pitchFamily="2" charset="-122"/>
                </a:endParaRPr>
              </a:p>
              <a:p>
                <a:pPr marL="1187450" marR="0" lvl="2"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输出大小</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a:t>
                </a:r>
                <a14:m>
                  <m:oMath xmlns:m="http://schemas.openxmlformats.org/officeDocument/2006/math">
                    <m:f>
                      <m:f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ctrlPr>
                      </m:fPr>
                      <m:num>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3+2</m:t>
                        </m:r>
                        <m:r>
                          <m:rPr>
                            <m:sty m:val="p"/>
                          </m:rPr>
                          <a:rPr lang="en-US" altLang="zh-CN" sz="2400" i="1">
                            <a:solidFill>
                              <a:srgbClr val="222222"/>
                            </a:solidFill>
                            <a:latin typeface="Cambria Math" panose="02040503050406030204" pitchFamily="18" charset="0"/>
                            <a:ea typeface="等线" panose="02010600030101010101" pitchFamily="2" charset="-122"/>
                          </a:rPr>
                          <m:t>x</m:t>
                        </m:r>
                        <m:r>
                          <a:rPr lang="en-US" altLang="zh-CN" sz="2400" b="0" i="1" smtClean="0">
                            <a:solidFill>
                              <a:srgbClr val="222222"/>
                            </a:solidFill>
                            <a:latin typeface="Cambria Math" panose="02040503050406030204" pitchFamily="18" charset="0"/>
                            <a:ea typeface="等线" panose="02010600030101010101" pitchFamily="2" charset="-122"/>
                          </a:rPr>
                          <m:t>1−2</m:t>
                        </m:r>
                      </m:num>
                      <m:den>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1</m:t>
                        </m:r>
                      </m:den>
                    </m:f>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等线" panose="02010600030101010101" pitchFamily="2" charset="-122"/>
                        <a:cs typeface="+mn-cs"/>
                      </a:rPr>
                      <m:t>+1=4</m:t>
                    </m:r>
                  </m:oMath>
                </a14:m>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914400" marR="0" lvl="2" indent="0" algn="l" defTabSz="914400" rtl="0" eaLnBrk="0" fontAlgn="auto" latinLnBrk="0" hangingPunct="0">
                  <a:lnSpc>
                    <a:spcPct val="100000"/>
                  </a:lnSpc>
                  <a:spcBef>
                    <a:spcPct val="20000"/>
                  </a:spcBef>
                  <a:spcAft>
                    <a:spcPts val="0"/>
                  </a:spcAft>
                  <a:buClr>
                    <a:srgbClr val="0BD0D9"/>
                  </a:buClr>
                  <a:buSzPct val="95000"/>
                  <a:buFontTx/>
                  <a:buNone/>
                  <a:tabLst/>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mc:Choice>
        <mc:Fallback xmlns="">
          <p:sp>
            <p:nvSpPr>
              <p:cNvPr id="6" name="内容占位符 5">
                <a:extLst>
                  <a:ext uri="{FF2B5EF4-FFF2-40B4-BE49-F238E27FC236}">
                    <a16:creationId xmlns:a16="http://schemas.microsoft.com/office/drawing/2014/main" id="{DFD0D41A-E86A-0F3A-EE70-885761AA630B}"/>
                  </a:ext>
                </a:extLst>
              </p:cNvPr>
              <p:cNvSpPr txBox="1">
                <a:spLocks noRot="1" noChangeAspect="1" noMove="1" noResize="1" noEditPoints="1" noAdjustHandles="1" noChangeArrowheads="1" noChangeShapeType="1" noTextEdit="1"/>
              </p:cNvSpPr>
              <p:nvPr/>
            </p:nvSpPr>
            <p:spPr bwMode="auto">
              <a:xfrm>
                <a:off x="1869440" y="1937055"/>
                <a:ext cx="8229600" cy="4169105"/>
              </a:xfrm>
              <a:prstGeom prst="rect">
                <a:avLst/>
              </a:prstGeom>
              <a:blipFill>
                <a:blip r:embed="rId3"/>
                <a:stretch>
                  <a:fillRect l="-815" t="-1316" r="-370"/>
                </a:stretch>
              </a:blipFill>
              <a:ln w="9525">
                <a:noFill/>
                <a:miter lim="800000"/>
                <a:headEnd/>
                <a:tailEnd/>
              </a:ln>
            </p:spPr>
            <p:txBody>
              <a:bodyPr/>
              <a:lstStyle/>
              <a:p>
                <a:r>
                  <a:rPr lang="zh-CN" altLang="en-US">
                    <a:noFill/>
                  </a:rPr>
                  <a:t> </a:t>
                </a:r>
              </a:p>
            </p:txBody>
          </p:sp>
        </mc:Fallback>
      </mc:AlternateContent>
      <p:sp>
        <p:nvSpPr>
          <p:cNvPr id="2" name="内容占位符 5">
            <a:extLst>
              <a:ext uri="{FF2B5EF4-FFF2-40B4-BE49-F238E27FC236}">
                <a16:creationId xmlns:a16="http://schemas.microsoft.com/office/drawing/2014/main" id="{9B967895-D599-259D-D506-CD3BDE558F9A}"/>
              </a:ext>
            </a:extLst>
          </p:cNvPr>
          <p:cNvSpPr>
            <a:spLocks noGrp="1"/>
          </p:cNvSpPr>
          <p:nvPr>
            <p:ph idx="1"/>
          </p:nvPr>
        </p:nvSpPr>
        <p:spPr>
          <a:xfrm>
            <a:off x="1869440" y="1503996"/>
            <a:ext cx="8229600" cy="428627"/>
          </a:xfrm>
          <a:ln>
            <a:solidFill>
              <a:srgbClr val="0070C0"/>
            </a:solidFill>
          </a:ln>
        </p:spPr>
        <p:txBody>
          <a:bodyPr>
            <a:normAutofit fontScale="92500" lnSpcReduction="10000"/>
          </a:bodyPr>
          <a:lstStyle/>
          <a:p>
            <a:r>
              <a:rPr kumimoji="0" lang="zh-CN" altLang="en-US" sz="28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如何计算输出的大小（或形状）？</a:t>
            </a:r>
            <a:endParaRPr lang="en-US" altLang="zh-CN" b="1" dirty="0"/>
          </a:p>
        </p:txBody>
      </p:sp>
      <p:pic>
        <p:nvPicPr>
          <p:cNvPr id="5" name="图片 4">
            <a:extLst>
              <a:ext uri="{FF2B5EF4-FFF2-40B4-BE49-F238E27FC236}">
                <a16:creationId xmlns:a16="http://schemas.microsoft.com/office/drawing/2014/main" id="{2CB3C6C4-4BDC-C4EA-120D-F81343F71EA9}"/>
              </a:ext>
            </a:extLst>
          </p:cNvPr>
          <p:cNvPicPr>
            <a:picLocks noChangeAspect="1"/>
          </p:cNvPicPr>
          <p:nvPr/>
        </p:nvPicPr>
        <p:blipFill>
          <a:blip r:embed="rId4"/>
          <a:stretch>
            <a:fillRect/>
          </a:stretch>
        </p:blipFill>
        <p:spPr>
          <a:xfrm>
            <a:off x="5984240" y="3013074"/>
            <a:ext cx="4991100" cy="2686685"/>
          </a:xfrm>
          <a:prstGeom prst="rect">
            <a:avLst/>
          </a:prstGeom>
        </p:spPr>
      </p:pic>
    </p:spTree>
    <p:extLst>
      <p:ext uri="{BB962C8B-B14F-4D97-AF65-F5344CB8AC3E}">
        <p14:creationId xmlns:p14="http://schemas.microsoft.com/office/powerpoint/2010/main" val="3672128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3587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6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p:cNvSpPr>
            <a:spLocks noGrp="1"/>
          </p:cNvSpPr>
          <p:nvPr>
            <p:ph idx="1"/>
          </p:nvPr>
        </p:nvSpPr>
        <p:spPr>
          <a:xfrm>
            <a:off x="1524001" y="1538326"/>
            <a:ext cx="8229600" cy="428627"/>
          </a:xfrm>
          <a:ln>
            <a:solidFill>
              <a:srgbClr val="0070C0"/>
            </a:solidFill>
          </a:ln>
        </p:spPr>
        <p:txBody>
          <a:bodyPr>
            <a:normAutofit fontScale="32500" lnSpcReduction="20000"/>
          </a:bodyPr>
          <a:lstStyle/>
          <a:p>
            <a:r>
              <a:rPr lang="zh-CN" altLang="en-US" sz="9600" b="1" dirty="0"/>
              <a:t>感受野</a:t>
            </a:r>
            <a:endParaRPr lang="en-US" altLang="zh-CN" sz="9600" b="1" dirty="0"/>
          </a:p>
          <a:p>
            <a:endParaRPr lang="en-US" altLang="zh-CN" b="1" dirty="0"/>
          </a:p>
          <a:p>
            <a:endParaRPr lang="en-US" altLang="zh-CN" sz="7200" kern="100" dirty="0">
              <a:ea typeface="宋体" panose="02010600030101010101" pitchFamily="2" charset="-122"/>
              <a:cs typeface="Times New Roman" panose="02020603050405020304" pitchFamily="18" charset="0"/>
            </a:endParaRPr>
          </a:p>
        </p:txBody>
      </p:sp>
      <p:sp>
        <p:nvSpPr>
          <p:cNvPr id="5498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343473" y="-3560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标题 11">
            <a:extLst>
              <a:ext uri="{FF2B5EF4-FFF2-40B4-BE49-F238E27FC236}">
                <a16:creationId xmlns:a16="http://schemas.microsoft.com/office/drawing/2014/main" id="{7106B821-C569-3C59-D384-2FB993EDC6D2}"/>
              </a:ext>
            </a:extLst>
          </p:cNvPr>
          <p:cNvSpPr>
            <a:spLocks noGrp="1"/>
          </p:cNvSpPr>
          <p:nvPr>
            <p:ph type="title"/>
          </p:nvPr>
        </p:nvSpPr>
        <p:spPr>
          <a:xfrm>
            <a:off x="1562100" y="376238"/>
            <a:ext cx="9277350" cy="1143000"/>
          </a:xfrm>
        </p:spPr>
        <p:txBody>
          <a:bodyPr>
            <a:normAutofit fontScale="90000"/>
          </a:bodyPr>
          <a:lstStyle/>
          <a:p>
            <a:pPr eaLnBrk="1" hangingPunct="1">
              <a:defRPr/>
            </a:pPr>
            <a:r>
              <a:rPr lang="zh-CN" altLang="en-US" sz="5400" dirty="0"/>
              <a:t>第</a:t>
            </a:r>
            <a:r>
              <a:rPr lang="en-US" altLang="zh-CN" sz="5400" dirty="0"/>
              <a:t>2</a:t>
            </a:r>
            <a:r>
              <a:rPr lang="zh-CN" altLang="en-US" sz="5400" dirty="0"/>
              <a:t>章 深度神经网络</a:t>
            </a:r>
            <a:r>
              <a:rPr lang="en-US" altLang="zh-CN" sz="2800" dirty="0"/>
              <a:t>—</a:t>
            </a:r>
            <a:r>
              <a:rPr lang="zh-CN" altLang="en-US" sz="4000" dirty="0"/>
              <a:t>卷积神经网络</a:t>
            </a:r>
            <a:endParaRPr lang="en-US" altLang="zh-CN" sz="2800" dirty="0"/>
          </a:p>
        </p:txBody>
      </p:sp>
      <p:sp>
        <p:nvSpPr>
          <p:cNvPr id="5" name="内容占位符 5">
            <a:extLst>
              <a:ext uri="{FF2B5EF4-FFF2-40B4-BE49-F238E27FC236}">
                <a16:creationId xmlns:a16="http://schemas.microsoft.com/office/drawing/2014/main" id="{57E9AEEB-133C-A0D0-1ECC-1BC4D5978D07}"/>
              </a:ext>
            </a:extLst>
          </p:cNvPr>
          <p:cNvSpPr txBox="1">
            <a:spLocks/>
          </p:cNvSpPr>
          <p:nvPr/>
        </p:nvSpPr>
        <p:spPr bwMode="auto">
          <a:xfrm>
            <a:off x="1554480" y="1957375"/>
            <a:ext cx="8229600" cy="46567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感受野是指一个神经元对输入数据的响应范围。它描述了一个神经元能够“看到”的原始图像中的区域。</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随着网络层数的加深，每个神经元的感受野会逐渐增大，因为每个后续的卷积层都会在前一层的感受野基础上进一步扩展。</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多层感受野可以覆盖更广阔的图像区域，实现对更大范围的特征提取。</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感受野的大小直接影响着卷积神经网络的性能。较小的感受野可以捕捉更细节的特征，但可能忽略了全局上下文信息；而较大的感受野可以获得更广阔的语义信息，但可能丧失细节。</a:t>
            </a:r>
          </a:p>
          <a:p>
            <a:pPr marL="273050" indent="-273050" eaLnBrk="0" hangingPunct="0">
              <a:spcBef>
                <a:spcPct val="20000"/>
              </a:spcBef>
              <a:buClr>
                <a:srgbClr val="0BD0D9"/>
              </a:buClr>
              <a:buSzPct val="95000"/>
              <a:buFont typeface="Wingdings 2" pitchFamily="18" charset="2"/>
              <a:buChar char=""/>
              <a:defRPr/>
            </a:pPr>
            <a:endPar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1932449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12197</TotalTime>
  <Words>6075</Words>
  <Application>Microsoft Office PowerPoint</Application>
  <PresentationFormat>宽屏</PresentationFormat>
  <Paragraphs>900</Paragraphs>
  <Slides>132</Slides>
  <Notes>131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132</vt:i4>
      </vt:variant>
    </vt:vector>
  </HeadingPairs>
  <TitlesOfParts>
    <vt:vector size="144" baseType="lpstr">
      <vt:lpstr>-apple-system</vt:lpstr>
      <vt:lpstr>等线</vt:lpstr>
      <vt:lpstr>等线 Light</vt:lpstr>
      <vt:lpstr>宋体</vt:lpstr>
      <vt:lpstr>Arial</vt:lpstr>
      <vt:lpstr>Arial</vt:lpstr>
      <vt:lpstr>Cambria Math</vt:lpstr>
      <vt:lpstr>Times New Roman</vt:lpstr>
      <vt:lpstr>Wingdings 2</vt:lpstr>
      <vt:lpstr>Office 主题​​</vt:lpstr>
      <vt:lpstr>1_Office 主题​​</vt:lpstr>
      <vt:lpstr>Visio</vt:lpstr>
      <vt:lpstr>《AIGC原理与实践》  第2章 深度神经网络</vt:lpstr>
      <vt:lpstr>第2章 深度神经网络—主要内容</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深度神经网络—神经网络基础</vt:lpstr>
      <vt:lpstr>第2章 深度神经网络—激活函数</vt:lpstr>
      <vt:lpstr>第2章 深度神经网络—激活函数</vt:lpstr>
      <vt:lpstr>第2章 深度神经网络—激活函数</vt:lpstr>
      <vt:lpstr>第2章 深度神经网络—激活函数</vt:lpstr>
      <vt:lpstr>第2章 深度神经网络—激活函数</vt:lpstr>
      <vt:lpstr>第2章 深度神经网络—激活函数</vt:lpstr>
      <vt:lpstr>第2章 深度神经网络—激活函数</vt:lpstr>
      <vt:lpstr>第2章 深度神经网络—激活函数</vt:lpstr>
      <vt:lpstr>第2章 深度神经网络—激活函数</vt:lpstr>
      <vt:lpstr>第2章 深度神经网络—激活函数</vt:lpstr>
      <vt:lpstr>第2章 深度神经网络—损失函数</vt:lpstr>
      <vt:lpstr>第2章 深度神经网络—损失函数</vt:lpstr>
      <vt:lpstr>第2章 深度神经网络—损失函数</vt:lpstr>
      <vt:lpstr>第2章 深度神经网络—损失函数</vt:lpstr>
      <vt:lpstr>第2章 深度神经网络—损失函数</vt:lpstr>
      <vt:lpstr>第2章 深度神经网络—损失函数</vt:lpstr>
      <vt:lpstr>第2章 深度神经网络—训练过程</vt:lpstr>
      <vt:lpstr>第2章 深度神经网络—训练过程</vt:lpstr>
      <vt:lpstr>第2章 深度神经网络—FP</vt:lpstr>
      <vt:lpstr>第2章 深度神经网络—BP算法</vt:lpstr>
      <vt:lpstr>第2章 深度神经网络—BP算法</vt:lpstr>
      <vt:lpstr>第2章 深度神经网络—训练过程</vt:lpstr>
      <vt:lpstr>第2章 深度神经网络—模型训练过程示例</vt:lpstr>
      <vt:lpstr>第2章 深度神经网络—初始化参数</vt:lpstr>
      <vt:lpstr>第2章 深度神经网络—初始化参数</vt:lpstr>
      <vt:lpstr>第2章 深度神经网络—初始化参数</vt:lpstr>
      <vt:lpstr>第2章 深度神经网络—初始化参数</vt:lpstr>
      <vt:lpstr>第2章 深度神经网络—初始化参数</vt:lpstr>
      <vt:lpstr>第2章 深度神经网络—初始化参数</vt:lpstr>
      <vt:lpstr>第2章 深度神经网络—初始化参数</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深度神经网络—归一化</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深度神经网络—优化算法</vt:lpstr>
      <vt:lpstr>第2章 深度神经网络—PyTorch简介</vt:lpstr>
      <vt:lpstr>第2章 深度神经网络—PyTorch简介</vt:lpstr>
      <vt:lpstr>第2章 深度神经网络—PyTorch简介</vt:lpstr>
      <vt:lpstr>第2章 深度神经网络—PyTorch主要工具</vt:lpstr>
      <vt:lpstr>第2章 深度神经网络—PyTorch数据处理工具</vt:lpstr>
      <vt:lpstr>第2章 深度神经网络—构建神经网络模型</vt:lpstr>
      <vt:lpstr>第2章 深度神经网络—构建神经网络模型</vt:lpstr>
      <vt:lpstr>第2章 深度神经网络—PyTorch Lightning简介</vt:lpstr>
      <vt:lpstr>第2章 深度神经网络—构建神经网络模型</vt:lpstr>
      <vt:lpstr>第2章 深度神经网络—构建神经网络模型</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深度神经网络—卷积神经网络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深度神经网络—循环神经网络</vt:lpstr>
      <vt:lpstr>第2章 深度神经网络—迁移学习</vt:lpstr>
      <vt:lpstr>第2章 深度神经网络—迁移学习</vt:lpstr>
      <vt:lpstr>第2章 深度神经网络—迁移学习</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深度神经网络</dc:title>
  <dc:creator>maogui wu</dc:creator>
  <cp:lastModifiedBy>maogui wu</cp:lastModifiedBy>
  <cp:revision>204</cp:revision>
  <dcterms:created xsi:type="dcterms:W3CDTF">2024-04-30T05:15:58Z</dcterms:created>
  <dcterms:modified xsi:type="dcterms:W3CDTF">2024-07-17T01:28:22Z</dcterms:modified>
</cp:coreProperties>
</file>